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8"/>
  </p:notesMasterIdLst>
  <p:sldIdLst>
    <p:sldId id="256" r:id="rId2"/>
    <p:sldId id="404" r:id="rId3"/>
    <p:sldId id="325" r:id="rId4"/>
    <p:sldId id="326" r:id="rId5"/>
    <p:sldId id="327" r:id="rId6"/>
    <p:sldId id="328" r:id="rId7"/>
    <p:sldId id="329" r:id="rId8"/>
    <p:sldId id="403" r:id="rId9"/>
    <p:sldId id="332" r:id="rId10"/>
    <p:sldId id="333" r:id="rId11"/>
    <p:sldId id="406" r:id="rId12"/>
    <p:sldId id="405" r:id="rId13"/>
    <p:sldId id="350" r:id="rId14"/>
    <p:sldId id="351" r:id="rId15"/>
    <p:sldId id="352" r:id="rId16"/>
    <p:sldId id="353" r:id="rId17"/>
    <p:sldId id="354" r:id="rId18"/>
    <p:sldId id="372" r:id="rId19"/>
    <p:sldId id="373" r:id="rId20"/>
    <p:sldId id="374" r:id="rId21"/>
    <p:sldId id="381" r:id="rId22"/>
    <p:sldId id="382" r:id="rId23"/>
    <p:sldId id="407" r:id="rId24"/>
    <p:sldId id="408" r:id="rId25"/>
    <p:sldId id="385" r:id="rId26"/>
    <p:sldId id="402" r:id="rId27"/>
  </p:sldIdLst>
  <p:sldSz cx="12192000" cy="6858000"/>
  <p:notesSz cx="7315200" cy="9601200"/>
  <p:embeddedFontLst>
    <p:embeddedFont>
      <p:font typeface="Calibri Light" panose="020F0302020204030204" pitchFamily="34" charset="0"/>
      <p:regular r:id="rId29"/>
      <p:italic r:id="rId30"/>
    </p:embeddedFont>
    <p:embeddedFont>
      <p:font typeface="Calibri" panose="020F0502020204030204" pitchFamily="34" charset="0"/>
      <p:regular r:id="rId31"/>
      <p:bold r:id="rId32"/>
      <p:italic r:id="rId33"/>
      <p:boldItalic r:id="rId34"/>
    </p:embeddedFont>
    <p:embeddedFont>
      <p:font typeface="Corbel" panose="020B05030202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3" roundtripDataSignature="AMtx7mgbLzQtsAnRIdql4UxIx4xNM+ta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2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155"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15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5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15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12" rIns="96650" bIns="48312"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12" rIns="96650" bIns="48312"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50" tIns="48312" rIns="96650" bIns="48312"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81298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145" name="Google Shape;145;p1: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fld id="{00000000-1234-1234-1234-123412341234}" type="slidenum">
              <a:rPr lang="en-US"/>
              <a:pPr algn="r"/>
              <a:t>1</a:t>
            </a:fld>
            <a:endParaRPr/>
          </a:p>
        </p:txBody>
      </p:sp>
    </p:spTree>
    <p:extLst>
      <p:ext uri="{BB962C8B-B14F-4D97-AF65-F5344CB8AC3E}">
        <p14:creationId xmlns:p14="http://schemas.microsoft.com/office/powerpoint/2010/main" val="22381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82: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797" name="Google Shape;797;p8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19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92: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874" name="Google Shape;874;p9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5582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93: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881" name="Google Shape;881;p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9611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94: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888" name="Google Shape;888;p9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503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95: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895" name="Google Shape;895;p9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5496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96: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902" name="Google Shape;902;p9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697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114: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1031" name="Google Shape;1031;p1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10874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1038" name="Google Shape;1038;p1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143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11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1045" name="Google Shape;1045;p1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2051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1098" name="Google Shape;1098;p1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0453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9: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695" name="Google Shape;695;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9735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24: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1105" name="Google Shape;1105;p1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956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24: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1105" name="Google Shape;1105;p1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6731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24: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1105" name="Google Shape;1105;p1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5662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127: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1126" name="Google Shape;1126;p1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500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128: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1133" name="Google Shape;1133;p1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11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70: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02" name="Google Shape;702;p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140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71: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09" name="Google Shape;709;p7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931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7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16" name="Google Shape;716;p7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068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73: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23" name="Google Shape;723;p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954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78: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69" name="Google Shape;769;p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9856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7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48" name="Google Shape;748;p7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5854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7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55" name="Google Shape;755;p7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4292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10-6-20</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6912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10-6-20</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3802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10-6-20</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874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10-6-20</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8609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10-6-20</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833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10-6-20</a:t>
            </a: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116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10-6-20</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6852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10-6-20</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1725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10-6-20</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5902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10-6-20</a:t>
            </a: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240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10-6-20</a:t>
            </a: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3598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 instructional purposes only. Shall not constitute legal advice. Work Product of Atty. H. Lynn. NOT TO BE REPRODUCED WITHOUT EXPRESS WRITTEN PERMISSION of Heather Lynn. Updated 10-6-20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594868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204716" y="269823"/>
            <a:ext cx="11247055" cy="3551550"/>
          </a:xfrm>
          <a:prstGeom prst="rect">
            <a:avLst/>
          </a:prstGeom>
          <a:noFill/>
          <a:ln>
            <a:noFill/>
          </a:ln>
        </p:spPr>
        <p:txBody>
          <a:bodyPr spcFirstLastPara="1" wrap="square" lIns="91425" tIns="45700" rIns="91425" bIns="45700" anchor="b" anchorCtr="0">
            <a:normAutofit/>
          </a:bodyPr>
          <a:lstStyle/>
          <a:p>
            <a:pPr lvl="0">
              <a:buSzPts val="5400"/>
            </a:pPr>
            <a:r>
              <a:rPr lang="en-US" sz="5400" dirty="0"/>
              <a:t/>
            </a:r>
            <a:br>
              <a:rPr lang="en-US" sz="5400" dirty="0"/>
            </a:br>
            <a:r>
              <a:rPr lang="en-US" sz="5400"/>
              <a:t>HHB Analysis </a:t>
            </a:r>
            <a:r>
              <a:rPr lang="en-US" sz="5400" dirty="0"/>
              <a:t>Slides</a:t>
            </a:r>
            <a:br>
              <a:rPr lang="en-US" sz="5400" dirty="0"/>
            </a:br>
            <a:r>
              <a:rPr lang="en-US" sz="5400" dirty="0"/>
              <a:t> FOR INVESTIGATOR USE:</a:t>
            </a:r>
            <a:br>
              <a:rPr lang="en-US" sz="5400" dirty="0"/>
            </a:br>
            <a:r>
              <a:rPr lang="en-US" sz="5400" dirty="0"/>
              <a:t>Evidence Collection Stage-Fall 2020</a:t>
            </a:r>
            <a:endParaRPr sz="5400" dirty="0"/>
          </a:p>
        </p:txBody>
      </p:sp>
      <p:sp>
        <p:nvSpPr>
          <p:cNvPr id="148" name="Google Shape;148;p1"/>
          <p:cNvSpPr txBox="1">
            <a:spLocks noGrp="1"/>
          </p:cNvSpPr>
          <p:nvPr>
            <p:ph type="subTitle" idx="1"/>
          </p:nvPr>
        </p:nvSpPr>
        <p:spPr>
          <a:xfrm>
            <a:off x="4040777" y="4050833"/>
            <a:ext cx="7410994" cy="2325253"/>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3045"/>
              <a:buNone/>
            </a:pPr>
            <a:r>
              <a:rPr lang="en-US"/>
              <a:t>Presented by: Heather T. Lynn, Esq., Partner</a:t>
            </a:r>
            <a:endParaRPr/>
          </a:p>
          <a:p>
            <a:pPr marL="0" lvl="0" indent="0" algn="r" rtl="0">
              <a:spcBef>
                <a:spcPts val="1020"/>
              </a:spcBef>
              <a:spcAft>
                <a:spcPts val="0"/>
              </a:spcAft>
              <a:buSzPts val="3045"/>
              <a:buNone/>
            </a:pPr>
            <a:r>
              <a:rPr lang="en-US"/>
              <a:t>Lynn, Lynn, Blackman &amp; Manitsky, P.C. </a:t>
            </a:r>
            <a:endParaRPr/>
          </a:p>
          <a:p>
            <a:pPr marL="0" lvl="0" indent="0" algn="r" rtl="0">
              <a:spcBef>
                <a:spcPts val="1020"/>
              </a:spcBef>
              <a:spcAft>
                <a:spcPts val="0"/>
              </a:spcAft>
              <a:buSzPts val="3045"/>
              <a:buNone/>
            </a:pPr>
            <a:r>
              <a:rPr lang="en-US"/>
              <a:t>76 St. Paul Street, Suite 400</a:t>
            </a:r>
            <a:endParaRPr/>
          </a:p>
          <a:p>
            <a:pPr marL="0" lvl="0" indent="0" algn="r" rtl="0">
              <a:spcBef>
                <a:spcPts val="1020"/>
              </a:spcBef>
              <a:spcAft>
                <a:spcPts val="0"/>
              </a:spcAft>
              <a:buSzPts val="3045"/>
              <a:buNone/>
            </a:pPr>
            <a:r>
              <a:rPr lang="en-US"/>
              <a:t>Burlington, Vermont 05401 802-860-1500</a:t>
            </a:r>
            <a:endParaRPr/>
          </a:p>
          <a:p>
            <a:pPr marL="0" lvl="0" indent="0" algn="r" rtl="0">
              <a:spcBef>
                <a:spcPts val="1020"/>
              </a:spcBef>
              <a:spcAft>
                <a:spcPts val="0"/>
              </a:spcAft>
              <a:buSzPts val="3045"/>
              <a:buNone/>
            </a:pPr>
            <a:r>
              <a:rPr lang="en-US"/>
              <a:t>hthomaslynn@lynnlawvt.com</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3" name="Footer Placeholder 2"/>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10-6-20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76"/>
          <p:cNvSpPr txBox="1">
            <a:spLocks noGrp="1"/>
          </p:cNvSpPr>
          <p:nvPr>
            <p:ph type="title"/>
          </p:nvPr>
        </p:nvSpPr>
        <p:spPr>
          <a:xfrm>
            <a:off x="2016807" y="331820"/>
            <a:ext cx="9293618" cy="459012"/>
          </a:xfrm>
          <a:prstGeom prst="rect">
            <a:avLst/>
          </a:prstGeom>
          <a:noFill/>
          <a:ln>
            <a:noFill/>
          </a:ln>
        </p:spPr>
        <p:txBody>
          <a:bodyPr spcFirstLastPara="1" wrap="square" lIns="91425" tIns="45700" rIns="91425" bIns="45700" anchor="ctr" anchorCtr="0">
            <a:normAutofit fontScale="90000"/>
          </a:bodyPr>
          <a:lstStyle/>
          <a:p>
            <a:pPr lvl="0">
              <a:spcBef>
                <a:spcPts val="0"/>
              </a:spcBef>
              <a:buClr>
                <a:schemeClr val="dk1"/>
              </a:buClr>
              <a:buSzPts val="3959"/>
            </a:pPr>
            <a:r>
              <a:rPr lang="en-US" sz="3200" dirty="0"/>
              <a:t>Investigation Phase: Harassment Slide </a:t>
            </a:r>
            <a:r>
              <a:rPr lang="en-US" sz="3563" dirty="0"/>
              <a:t>2 of 2 </a:t>
            </a:r>
            <a:r>
              <a:rPr lang="en-US" sz="3563" dirty="0">
                <a:solidFill>
                  <a:srgbClr val="D663D2"/>
                </a:solidFill>
              </a:rPr>
              <a:t>NEW! </a:t>
            </a:r>
            <a:endParaRPr sz="3563" dirty="0">
              <a:solidFill>
                <a:srgbClr val="D663D2"/>
              </a:solidFill>
            </a:endParaRPr>
          </a:p>
        </p:txBody>
      </p:sp>
      <p:sp>
        <p:nvSpPr>
          <p:cNvPr id="758" name="Google Shape;758;p76"/>
          <p:cNvSpPr txBox="1">
            <a:spLocks noGrp="1"/>
          </p:cNvSpPr>
          <p:nvPr>
            <p:ph idx="1"/>
          </p:nvPr>
        </p:nvSpPr>
        <p:spPr>
          <a:xfrm>
            <a:off x="177421" y="831911"/>
            <a:ext cx="11822321" cy="5483359"/>
          </a:xfrm>
          <a:prstGeom prst="rect">
            <a:avLst/>
          </a:prstGeom>
          <a:noFill/>
          <a:ln>
            <a:noFill/>
          </a:ln>
        </p:spPr>
        <p:txBody>
          <a:bodyPr spcFirstLastPara="1" wrap="square" lIns="91425" tIns="45700" rIns="91425" bIns="45700" anchor="t" anchorCtr="0">
            <a:normAutofit/>
          </a:bodyPr>
          <a:lstStyle/>
          <a:p>
            <a:pPr marL="114300" lvl="0" indent="0">
              <a:lnSpc>
                <a:spcPct val="80000"/>
              </a:lnSpc>
              <a:spcBef>
                <a:spcPts val="336"/>
              </a:spcBef>
              <a:buSzPts val="2435"/>
              <a:buNone/>
            </a:pPr>
            <a:r>
              <a:rPr lang="en-US" sz="1800" b="1" dirty="0"/>
              <a:t>INVESTIGATOR INSTRUCTIONS: </a:t>
            </a:r>
            <a:r>
              <a:rPr lang="en-US" sz="1800" dirty="0"/>
              <a:t>In cases of alleged or suspected HARASSMENT, interview questions and any reviews of documentary evidence should ALSO focus on and examine whether a RESPONDENT STUDENT or ADULT ‘s conduct had either: </a:t>
            </a:r>
          </a:p>
          <a:p>
            <a:pPr marL="114300" lvl="0" indent="0">
              <a:lnSpc>
                <a:spcPct val="80000"/>
              </a:lnSpc>
              <a:spcBef>
                <a:spcPts val="336"/>
              </a:spcBef>
              <a:buSzPts val="2435"/>
              <a:buNone/>
            </a:pPr>
            <a:endParaRPr lang="en-US" sz="1800" dirty="0"/>
          </a:p>
          <a:p>
            <a:pPr marL="114300" lvl="0" indent="0">
              <a:lnSpc>
                <a:spcPct val="80000"/>
              </a:lnSpc>
              <a:spcBef>
                <a:spcPts val="336"/>
              </a:spcBef>
              <a:buSzPts val="2435"/>
              <a:buNone/>
            </a:pPr>
            <a:r>
              <a:rPr lang="en-US" sz="2000" dirty="0"/>
              <a:t>(2) the </a:t>
            </a:r>
            <a:r>
              <a:rPr lang="en-US" sz="2000" u="sng" dirty="0"/>
              <a:t>purpose</a:t>
            </a:r>
            <a:r>
              <a:rPr lang="en-US" sz="2000" dirty="0"/>
              <a:t> of objectively and substantially undermining and detracting from or interfering with the targeted student (victim’s) </a:t>
            </a:r>
            <a:r>
              <a:rPr lang="en-US" sz="2000" b="1" dirty="0"/>
              <a:t>educational performance </a:t>
            </a:r>
            <a:r>
              <a:rPr lang="en-US" sz="2000" dirty="0"/>
              <a:t>______ (YES/NO)</a:t>
            </a:r>
            <a:endParaRPr sz="2000" dirty="0"/>
          </a:p>
          <a:p>
            <a:pPr marL="114300" lvl="0" indent="0" algn="l" rtl="0">
              <a:lnSpc>
                <a:spcPct val="80000"/>
              </a:lnSpc>
              <a:spcBef>
                <a:spcPts val="936"/>
              </a:spcBef>
              <a:spcAft>
                <a:spcPts val="0"/>
              </a:spcAft>
              <a:buSzPts val="2435"/>
              <a:buNone/>
            </a:pPr>
            <a:r>
              <a:rPr lang="en-US" sz="2000" dirty="0"/>
              <a:t>(3) the </a:t>
            </a:r>
            <a:r>
              <a:rPr lang="en-US" sz="2000" u="sng" dirty="0"/>
              <a:t>purpose</a:t>
            </a:r>
            <a:r>
              <a:rPr lang="en-US" sz="2000" dirty="0"/>
              <a:t> of objectively and substantially undermining and detracting from or interfering with the targeted student (victim’s) </a:t>
            </a:r>
            <a:r>
              <a:rPr lang="en-US" sz="2000" b="1" dirty="0"/>
              <a:t>access to school resources</a:t>
            </a:r>
            <a:r>
              <a:rPr lang="en-US" sz="2000" dirty="0"/>
              <a:t> ______ (YES/NO)</a:t>
            </a:r>
            <a:endParaRPr sz="2000" dirty="0"/>
          </a:p>
          <a:p>
            <a:pPr marL="114300" lvl="0" indent="0" algn="l" rtl="0">
              <a:lnSpc>
                <a:spcPct val="80000"/>
              </a:lnSpc>
              <a:spcBef>
                <a:spcPts val="936"/>
              </a:spcBef>
              <a:spcAft>
                <a:spcPts val="0"/>
              </a:spcAft>
              <a:buSzPts val="2435"/>
              <a:buNone/>
            </a:pPr>
            <a:r>
              <a:rPr lang="en-US" sz="2000" dirty="0"/>
              <a:t>(4) the </a:t>
            </a:r>
            <a:r>
              <a:rPr lang="en-US" sz="2000" u="sng" dirty="0"/>
              <a:t>purpose</a:t>
            </a:r>
            <a:r>
              <a:rPr lang="en-US" sz="2000" dirty="0"/>
              <a:t> of </a:t>
            </a:r>
            <a:r>
              <a:rPr lang="en-US" sz="2000" b="1" dirty="0"/>
              <a:t>creating an objectively intimidating, hostile, or offensive environment</a:t>
            </a:r>
            <a:r>
              <a:rPr lang="en-US" sz="2000" dirty="0"/>
              <a:t>. 	______ 	(YES/NO)</a:t>
            </a:r>
            <a:endParaRPr sz="2000" dirty="0"/>
          </a:p>
          <a:p>
            <a:pPr marL="114300" lvl="0" indent="0" algn="l" rtl="0">
              <a:lnSpc>
                <a:spcPct val="80000"/>
              </a:lnSpc>
              <a:spcBef>
                <a:spcPts val="936"/>
              </a:spcBef>
              <a:spcAft>
                <a:spcPts val="0"/>
              </a:spcAft>
              <a:buSzPts val="2435"/>
              <a:buNone/>
            </a:pPr>
            <a:r>
              <a:rPr lang="en-US" sz="2000" dirty="0"/>
              <a:t>(5) the </a:t>
            </a:r>
            <a:r>
              <a:rPr lang="en-US" sz="2000" u="sng" dirty="0"/>
              <a:t>effect</a:t>
            </a:r>
            <a:r>
              <a:rPr lang="en-US" sz="2000" dirty="0"/>
              <a:t> of objectively and substantially undermining and detracting from or interfering with the targeted student (victim’s) </a:t>
            </a:r>
            <a:r>
              <a:rPr lang="en-US" sz="2000" b="1" dirty="0"/>
              <a:t>educational performance </a:t>
            </a:r>
            <a:r>
              <a:rPr lang="en-US" sz="2000" dirty="0"/>
              <a:t>______ (YES/NO)</a:t>
            </a:r>
            <a:endParaRPr sz="2000" dirty="0"/>
          </a:p>
          <a:p>
            <a:pPr marL="114300" lvl="0" indent="0" algn="l" rtl="0">
              <a:lnSpc>
                <a:spcPct val="80000"/>
              </a:lnSpc>
              <a:spcBef>
                <a:spcPts val="936"/>
              </a:spcBef>
              <a:spcAft>
                <a:spcPts val="0"/>
              </a:spcAft>
              <a:buSzPts val="2435"/>
              <a:buNone/>
            </a:pPr>
            <a:r>
              <a:rPr lang="en-US" sz="2000" dirty="0"/>
              <a:t>(6) the </a:t>
            </a:r>
            <a:r>
              <a:rPr lang="en-US" sz="2000" u="sng" dirty="0"/>
              <a:t>effect</a:t>
            </a:r>
            <a:r>
              <a:rPr lang="en-US" sz="2000" dirty="0"/>
              <a:t> of objectively and substantially undermining and detracting from or interfering with the targeted student (victim’s) </a:t>
            </a:r>
            <a:r>
              <a:rPr lang="en-US" sz="2000" b="1" dirty="0"/>
              <a:t>access to school resources</a:t>
            </a:r>
            <a:r>
              <a:rPr lang="en-US" sz="2000" dirty="0"/>
              <a:t> ______ (YES/NO)</a:t>
            </a:r>
            <a:endParaRPr sz="2000" dirty="0"/>
          </a:p>
          <a:p>
            <a:pPr marL="114300" lvl="0" indent="0" algn="l" rtl="0">
              <a:lnSpc>
                <a:spcPct val="80000"/>
              </a:lnSpc>
              <a:spcBef>
                <a:spcPts val="936"/>
              </a:spcBef>
              <a:spcAft>
                <a:spcPts val="0"/>
              </a:spcAft>
              <a:buSzPts val="2435"/>
              <a:buNone/>
            </a:pPr>
            <a:r>
              <a:rPr lang="en-US" sz="2000" dirty="0"/>
              <a:t>(7) the </a:t>
            </a:r>
            <a:r>
              <a:rPr lang="en-US" sz="2000" u="sng" dirty="0"/>
              <a:t>effect</a:t>
            </a:r>
            <a:r>
              <a:rPr lang="en-US" sz="2000" dirty="0"/>
              <a:t> of </a:t>
            </a:r>
            <a:r>
              <a:rPr lang="en-US" sz="2000" b="1" dirty="0"/>
              <a:t>creating an objectively intimidating, hostile, or offensive environment</a:t>
            </a:r>
            <a:r>
              <a:rPr lang="en-US" sz="2000" dirty="0"/>
              <a:t>. 	______ 	(YES/NO)</a:t>
            </a:r>
            <a:endParaRPr sz="2000" dirty="0"/>
          </a:p>
          <a:p>
            <a:pPr marL="45720" lvl="0" indent="0" algn="l" rtl="0">
              <a:lnSpc>
                <a:spcPct val="70000"/>
              </a:lnSpc>
              <a:spcBef>
                <a:spcPts val="1600"/>
              </a:spcBef>
              <a:spcAft>
                <a:spcPts val="0"/>
              </a:spcAft>
              <a:buClr>
                <a:schemeClr val="dk1"/>
              </a:buClr>
              <a:buSzPts val="2800"/>
              <a:buNone/>
            </a:pPr>
            <a:endParaRPr sz="1679" dirty="0"/>
          </a:p>
        </p:txBody>
      </p:sp>
      <p:sp>
        <p:nvSpPr>
          <p:cNvPr id="759" name="Google Shape;759;p76"/>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82"/>
          <p:cNvSpPr txBox="1">
            <a:spLocks noGrp="1"/>
          </p:cNvSpPr>
          <p:nvPr>
            <p:ph type="title"/>
          </p:nvPr>
        </p:nvSpPr>
        <p:spPr>
          <a:xfrm>
            <a:off x="532263" y="348956"/>
            <a:ext cx="11091044" cy="6590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rbel"/>
              <a:buNone/>
            </a:pPr>
            <a:r>
              <a:rPr lang="en-US" sz="3600" dirty="0"/>
              <a:t>VT HHB POLICY Definition of “Sexual Harassment”</a:t>
            </a:r>
            <a:endParaRPr sz="3600" dirty="0"/>
          </a:p>
        </p:txBody>
      </p:sp>
      <p:sp>
        <p:nvSpPr>
          <p:cNvPr id="800" name="Google Shape;800;p82"/>
          <p:cNvSpPr txBox="1">
            <a:spLocks noGrp="1"/>
          </p:cNvSpPr>
          <p:nvPr>
            <p:ph idx="1"/>
          </p:nvPr>
        </p:nvSpPr>
        <p:spPr>
          <a:xfrm>
            <a:off x="674557" y="1007983"/>
            <a:ext cx="11128237" cy="5112731"/>
          </a:xfrm>
          <a:prstGeom prst="rect">
            <a:avLst/>
          </a:prstGeom>
          <a:noFill/>
          <a:ln>
            <a:noFill/>
          </a:ln>
        </p:spPr>
        <p:txBody>
          <a:bodyPr spcFirstLastPara="1" wrap="square" lIns="91425" tIns="45700" rIns="91425" bIns="45700" anchor="ctr" anchorCtr="0">
            <a:normAutofit/>
          </a:bodyPr>
          <a:lstStyle/>
          <a:p>
            <a:pPr marL="0" indent="0">
              <a:lnSpc>
                <a:spcPct val="80000"/>
              </a:lnSpc>
              <a:spcBef>
                <a:spcPts val="0"/>
              </a:spcBef>
              <a:buSzPts val="3219"/>
              <a:buNone/>
            </a:pPr>
            <a:r>
              <a:rPr lang="en-US" sz="2400" dirty="0"/>
              <a:t>VT’s Sexual Harassment definition is defined as follows:</a:t>
            </a:r>
          </a:p>
          <a:p>
            <a:pPr marL="0" lvl="0" indent="0" algn="l" rtl="0">
              <a:lnSpc>
                <a:spcPct val="80000"/>
              </a:lnSpc>
              <a:spcBef>
                <a:spcPts val="0"/>
              </a:spcBef>
              <a:spcAft>
                <a:spcPts val="0"/>
              </a:spcAft>
              <a:buSzPts val="3219"/>
              <a:buNone/>
            </a:pPr>
            <a:r>
              <a:rPr lang="en-US" sz="2220" dirty="0"/>
              <a:t>“Harassment may also include…</a:t>
            </a:r>
            <a:r>
              <a:rPr lang="en-US" sz="2220" b="1" dirty="0"/>
              <a:t>sexual harassment </a:t>
            </a:r>
            <a:r>
              <a:rPr lang="en-US" sz="2220" dirty="0"/>
              <a:t>which IS…</a:t>
            </a:r>
            <a:r>
              <a:rPr lang="en-US" sz="2220" b="1" dirty="0"/>
              <a:t>unwelcome conduct of a sexual nature</a:t>
            </a:r>
            <a:r>
              <a:rPr lang="en-US" sz="2220" dirty="0"/>
              <a:t>, that includes </a:t>
            </a:r>
            <a:r>
              <a:rPr lang="en-US" sz="2220" b="1" dirty="0"/>
              <a:t>sexual violence/sexual </a:t>
            </a:r>
            <a:r>
              <a:rPr lang="en-US" sz="2220" dirty="0"/>
              <a:t>assault, sexual advances, requests for sexual favors, and other verbal, written visual or physical conduct of a sexual nature, and includes situations when one or both of the following occur:</a:t>
            </a:r>
            <a:endParaRPr dirty="0"/>
          </a:p>
          <a:p>
            <a:pPr marL="0" lvl="0" indent="0" algn="l" rtl="0">
              <a:lnSpc>
                <a:spcPct val="80000"/>
              </a:lnSpc>
              <a:spcBef>
                <a:spcPts val="1044"/>
              </a:spcBef>
              <a:spcAft>
                <a:spcPts val="0"/>
              </a:spcAft>
              <a:buSzPts val="3219"/>
              <a:buNone/>
            </a:pPr>
            <a:r>
              <a:rPr lang="en-US" sz="2220" dirty="0" err="1"/>
              <a:t>i</a:t>
            </a:r>
            <a:r>
              <a:rPr lang="en-US" sz="2220" dirty="0"/>
              <a:t>. Submission to that conduct is made either explicitly or implicitly a term or condition of a student’s education, academic status, or progress; or</a:t>
            </a:r>
            <a:endParaRPr dirty="0"/>
          </a:p>
          <a:p>
            <a:pPr marL="0" lvl="0" indent="0" algn="l" rtl="0">
              <a:lnSpc>
                <a:spcPct val="80000"/>
              </a:lnSpc>
              <a:spcBef>
                <a:spcPts val="1044"/>
              </a:spcBef>
              <a:spcAft>
                <a:spcPts val="0"/>
              </a:spcAft>
              <a:buSzPts val="3219"/>
              <a:buNone/>
            </a:pPr>
            <a:r>
              <a:rPr lang="en-US" sz="2220" dirty="0" err="1"/>
              <a:t>ii.Submission</a:t>
            </a:r>
            <a:r>
              <a:rPr lang="en-US" sz="2220" dirty="0"/>
              <a:t> to or rejection of such conduct by a student is used as a component of the basis for decisions affecting that student. </a:t>
            </a:r>
            <a:endParaRPr dirty="0"/>
          </a:p>
          <a:p>
            <a:pPr marL="0" lvl="0" indent="0" algn="l" rtl="0">
              <a:lnSpc>
                <a:spcPct val="80000"/>
              </a:lnSpc>
              <a:spcBef>
                <a:spcPts val="1044"/>
              </a:spcBef>
              <a:spcAft>
                <a:spcPts val="0"/>
              </a:spcAft>
              <a:buSzPts val="3219"/>
              <a:buNone/>
            </a:pPr>
            <a:r>
              <a:rPr lang="en-US" sz="2220" i="1" dirty="0"/>
              <a:t>Sexual harassment may ALSO include </a:t>
            </a:r>
            <a:r>
              <a:rPr lang="en-US" sz="2220" i="1" u="sng" dirty="0"/>
              <a:t>student-on-student</a:t>
            </a:r>
            <a:r>
              <a:rPr lang="en-US" sz="2220" i="1" dirty="0"/>
              <a:t> conduct or conduct of a </a:t>
            </a:r>
            <a:r>
              <a:rPr lang="en-US" sz="2220" i="1" u="sng" dirty="0"/>
              <a:t>non-employee third party </a:t>
            </a:r>
            <a:r>
              <a:rPr lang="en-US" sz="2220" i="1" dirty="0"/>
              <a:t>that </a:t>
            </a:r>
            <a:r>
              <a:rPr lang="en-US" sz="2220" b="1" i="1" dirty="0"/>
              <a:t>creates a hostile environment. </a:t>
            </a:r>
            <a:r>
              <a:rPr lang="en-US" sz="2220" i="1" dirty="0"/>
              <a:t>A hostile environment exists where the harassing conduct is severe, persistent or pervasive so as to </a:t>
            </a:r>
            <a:r>
              <a:rPr lang="en-US" sz="2220" i="1" u="sng" dirty="0"/>
              <a:t>deny or limit the student’s ability to participate in or benefit from the educational program on the basis of sex.</a:t>
            </a:r>
            <a:endParaRPr dirty="0"/>
          </a:p>
          <a:p>
            <a:pPr marL="0" lvl="0" indent="0">
              <a:lnSpc>
                <a:spcPct val="80000"/>
              </a:lnSpc>
              <a:spcBef>
                <a:spcPts val="1044"/>
              </a:spcBef>
              <a:buSzPts val="3219"/>
              <a:buNone/>
            </a:pPr>
            <a:r>
              <a:rPr lang="en-US" sz="2220" dirty="0"/>
              <a:t>VT HHB Policy Part IV.G(1).(Definitions).</a:t>
            </a:r>
            <a:endParaRPr sz="2220" dirty="0"/>
          </a:p>
        </p:txBody>
      </p:sp>
      <p:sp>
        <p:nvSpPr>
          <p:cNvPr id="801" name="Google Shape;801;p8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82568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43" y="164892"/>
            <a:ext cx="11113957" cy="449257"/>
          </a:xfrm>
        </p:spPr>
        <p:txBody>
          <a:bodyPr>
            <a:normAutofit fontScale="90000"/>
          </a:bodyPr>
          <a:lstStyle/>
          <a:p>
            <a:r>
              <a:rPr lang="en-US" dirty="0">
                <a:solidFill>
                  <a:srgbClr val="FF0000"/>
                </a:solidFill>
              </a:rPr>
              <a:t>SEXUAL HARASSMENT</a:t>
            </a:r>
          </a:p>
        </p:txBody>
      </p:sp>
      <p:sp>
        <p:nvSpPr>
          <p:cNvPr id="3" name="Text Placeholder 2"/>
          <p:cNvSpPr>
            <a:spLocks noGrp="1"/>
          </p:cNvSpPr>
          <p:nvPr>
            <p:ph type="body" idx="1"/>
          </p:nvPr>
        </p:nvSpPr>
        <p:spPr>
          <a:xfrm>
            <a:off x="239843" y="614149"/>
            <a:ext cx="11827239" cy="5981523"/>
          </a:xfrm>
        </p:spPr>
        <p:txBody>
          <a:bodyPr>
            <a:normAutofit lnSpcReduction="10000"/>
          </a:bodyPr>
          <a:lstStyle/>
          <a:p>
            <a:pPr marL="114300" indent="0">
              <a:buNone/>
            </a:pPr>
            <a:r>
              <a:rPr lang="en-US" u="sng" dirty="0"/>
              <a:t>However, sexual harassment is a particular kind of harassment “on the basis of sex” that is prohibited BOTH by Vermont law (9 V.S.A. Sec. 4500) and federal Title IX. </a:t>
            </a:r>
          </a:p>
          <a:p>
            <a:pPr marL="114300" indent="0">
              <a:buNone/>
            </a:pPr>
            <a:r>
              <a:rPr lang="en-US" b="1" dirty="0">
                <a:solidFill>
                  <a:srgbClr val="FF0000"/>
                </a:solidFill>
              </a:rPr>
              <a:t>STARTING IN FALL 2020: i</a:t>
            </a:r>
            <a:r>
              <a:rPr lang="en-US" dirty="0">
                <a:solidFill>
                  <a:srgbClr val="FF0000"/>
                </a:solidFill>
              </a:rPr>
              <a:t>f the evidence gathered by you relates to ANY OF THE FOLLOWING:</a:t>
            </a:r>
          </a:p>
          <a:p>
            <a:pPr marL="114300" indent="0">
              <a:buNone/>
            </a:pPr>
            <a:r>
              <a:rPr lang="en-US" dirty="0"/>
              <a:t>Quid Pro Quo harassment (conditioning the provision of an aid, benefit, or service of the District on an individuals participation in unwelcome sexual conduct): OR </a:t>
            </a:r>
          </a:p>
          <a:p>
            <a:pPr marL="114300" indent="0">
              <a:buNone/>
            </a:pPr>
            <a:r>
              <a:rPr lang="en-US" dirty="0"/>
              <a:t>Unwelcome (sexual) conduct determined by a reasonable person to be so severe, pervasive AND objectively offensive that it effectively denies a person equal access to the school’s education program or activity;  OR</a:t>
            </a:r>
          </a:p>
          <a:p>
            <a:pPr marL="114300" indent="0">
              <a:buNone/>
            </a:pPr>
            <a:r>
              <a:rPr lang="en-US" dirty="0"/>
              <a:t>Sexual assault OR Dating Violence OR Domestic violence OR Stalking,</a:t>
            </a:r>
          </a:p>
          <a:p>
            <a:pPr marL="114300" indent="0">
              <a:buNone/>
            </a:pPr>
            <a:r>
              <a:rPr lang="en-US" u="sng" dirty="0">
                <a:solidFill>
                  <a:srgbClr val="FF0000"/>
                </a:solidFill>
              </a:rPr>
              <a:t>IT MIGHT VIOLATE FEDERAL TITLE IX SEXUAL HARASSMENT AND YOU MUST REPORT THE CASE OVER TO THE TITLE IX COORDINATOR IMMEDIATELY </a:t>
            </a:r>
            <a:r>
              <a:rPr lang="en-US" dirty="0">
                <a:solidFill>
                  <a:srgbClr val="FF0000"/>
                </a:solidFill>
              </a:rPr>
              <a:t>FOR HANDLING through the TITLE IX PROCEDURES AND POLICY.</a:t>
            </a:r>
          </a:p>
        </p:txBody>
      </p:sp>
      <p:sp>
        <p:nvSpPr>
          <p:cNvPr id="4" name="Footer Placeholder 3"/>
          <p:cNvSpPr>
            <a:spLocks noGrp="1"/>
          </p:cNvSpPr>
          <p:nvPr>
            <p:ph type="ftr" sz="quarter" idx="11"/>
          </p:nvPr>
        </p:nvSpPr>
        <p:spPr>
          <a:xfrm>
            <a:off x="928047" y="6356350"/>
            <a:ext cx="9962865" cy="501650"/>
          </a:xfrm>
        </p:spPr>
        <p:txBody>
          <a:bodyPr/>
          <a:lstStyle/>
          <a:p>
            <a:r>
              <a:rPr lang="en-US" dirty="0"/>
              <a:t>For instructional purposes only. Shall not constitute legal advice. Work Product of Atty. H. Lynn. NOT TO BE REPRODUCED WITHOUT EXPRESS WRITTEN PERMISSION of Heather Lynn. Updated 10-6-20</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354893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92"/>
          <p:cNvSpPr txBox="1">
            <a:spLocks noGrp="1"/>
          </p:cNvSpPr>
          <p:nvPr>
            <p:ph type="title"/>
          </p:nvPr>
        </p:nvSpPr>
        <p:spPr>
          <a:xfrm>
            <a:off x="450377" y="351058"/>
            <a:ext cx="12760453" cy="7872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Bullying. VT HHB POLICY </a:t>
            </a:r>
            <a:r>
              <a:rPr lang="en-US" dirty="0" err="1"/>
              <a:t>IV.A.Definition</a:t>
            </a:r>
            <a:endParaRPr dirty="0"/>
          </a:p>
        </p:txBody>
      </p:sp>
      <p:sp>
        <p:nvSpPr>
          <p:cNvPr id="877" name="Google Shape;877;p92"/>
          <p:cNvSpPr txBox="1">
            <a:spLocks noGrp="1"/>
          </p:cNvSpPr>
          <p:nvPr>
            <p:ph idx="1"/>
          </p:nvPr>
        </p:nvSpPr>
        <p:spPr>
          <a:xfrm>
            <a:off x="450377" y="1427420"/>
            <a:ext cx="11022486" cy="4639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000"/>
              <a:buNone/>
            </a:pPr>
            <a:r>
              <a:rPr lang="en-US" sz="2000" dirty="0"/>
              <a:t>Means any overt act or combination of acts </a:t>
            </a:r>
            <a:r>
              <a:rPr lang="en-US" sz="2000" u="sng" dirty="0"/>
              <a:t>directed against a student by another student or group of students</a:t>
            </a:r>
            <a:r>
              <a:rPr lang="en-US" sz="2000" dirty="0"/>
              <a:t>, which is:</a:t>
            </a:r>
            <a:endParaRPr dirty="0"/>
          </a:p>
          <a:p>
            <a:pPr marL="0" lvl="0" indent="0" algn="l" rtl="0">
              <a:lnSpc>
                <a:spcPct val="80000"/>
              </a:lnSpc>
              <a:spcBef>
                <a:spcPts val="1000"/>
              </a:spcBef>
              <a:spcAft>
                <a:spcPts val="0"/>
              </a:spcAft>
              <a:buClr>
                <a:schemeClr val="dk1"/>
              </a:buClr>
              <a:buSzPts val="2000"/>
              <a:buNone/>
            </a:pPr>
            <a:r>
              <a:rPr lang="en-US" sz="2000" u="sng" dirty="0"/>
              <a:t>Repeated </a:t>
            </a:r>
            <a:r>
              <a:rPr lang="en-US" sz="2000" dirty="0"/>
              <a:t>over time;</a:t>
            </a:r>
            <a:endParaRPr dirty="0"/>
          </a:p>
          <a:p>
            <a:pPr marL="0" lvl="0" indent="0" algn="l" rtl="0">
              <a:lnSpc>
                <a:spcPct val="80000"/>
              </a:lnSpc>
              <a:spcBef>
                <a:spcPts val="1000"/>
              </a:spcBef>
              <a:spcAft>
                <a:spcPts val="0"/>
              </a:spcAft>
              <a:buClr>
                <a:schemeClr val="dk1"/>
              </a:buClr>
              <a:buSzPts val="2000"/>
              <a:buNone/>
            </a:pPr>
            <a:r>
              <a:rPr lang="en-US" sz="2000" dirty="0"/>
              <a:t>Is </a:t>
            </a:r>
            <a:r>
              <a:rPr lang="en-US" sz="2000" u="sng" dirty="0"/>
              <a:t>intended</a:t>
            </a:r>
            <a:r>
              <a:rPr lang="en-US" sz="2000" dirty="0"/>
              <a:t> to </a:t>
            </a:r>
            <a:r>
              <a:rPr lang="en-US" sz="2000" b="1" dirty="0"/>
              <a:t>ridicule, humiliate, or intimidate </a:t>
            </a:r>
            <a:r>
              <a:rPr lang="en-US" sz="2000" dirty="0"/>
              <a:t>the student; and</a:t>
            </a:r>
            <a:endParaRPr dirty="0"/>
          </a:p>
          <a:p>
            <a:pPr marL="0" lvl="0" indent="0" algn="l" rtl="0">
              <a:lnSpc>
                <a:spcPct val="80000"/>
              </a:lnSpc>
              <a:spcBef>
                <a:spcPts val="1000"/>
              </a:spcBef>
              <a:spcAft>
                <a:spcPts val="0"/>
              </a:spcAft>
              <a:buClr>
                <a:schemeClr val="dk1"/>
              </a:buClr>
              <a:buSzPts val="2000"/>
              <a:buNone/>
            </a:pPr>
            <a:r>
              <a:rPr lang="en-US" sz="2000" dirty="0"/>
              <a:t>Occurs during the school day on school property, on a school bus, or at a school sponsored activity or before or after the school day on a school bus or at a school sponsored activity. </a:t>
            </a:r>
            <a:r>
              <a:rPr lang="en-US" sz="2000" b="1" dirty="0"/>
              <a:t>OR</a:t>
            </a:r>
            <a:endParaRPr dirty="0"/>
          </a:p>
          <a:p>
            <a:pPr marL="0" lvl="0" indent="0" algn="l" rtl="0">
              <a:lnSpc>
                <a:spcPct val="80000"/>
              </a:lnSpc>
              <a:spcBef>
                <a:spcPts val="1000"/>
              </a:spcBef>
              <a:spcAft>
                <a:spcPts val="0"/>
              </a:spcAft>
              <a:buClr>
                <a:schemeClr val="dk1"/>
              </a:buClr>
              <a:buSzPts val="2000"/>
              <a:buNone/>
            </a:pPr>
            <a:r>
              <a:rPr lang="en-US" sz="2000" b="1" dirty="0"/>
              <a:t>Does not occur during the school day on school property, on a school bus, or at a school-sponsored activity and can be shown to pose a </a:t>
            </a:r>
            <a:r>
              <a:rPr lang="en-US" sz="2000" b="1" u="sng" dirty="0"/>
              <a:t>clear and substantial interference with another student’s right to access educational programs</a:t>
            </a:r>
            <a:r>
              <a:rPr lang="en-US" sz="2000" b="1" dirty="0"/>
              <a:t>.(2011 Amendment)</a:t>
            </a:r>
            <a:endParaRPr dirty="0"/>
          </a:p>
          <a:p>
            <a:pPr marL="0" lvl="0" indent="0" algn="l" rtl="0">
              <a:lnSpc>
                <a:spcPct val="80000"/>
              </a:lnSpc>
              <a:spcBef>
                <a:spcPts val="1000"/>
              </a:spcBef>
              <a:spcAft>
                <a:spcPts val="0"/>
              </a:spcAft>
              <a:buClr>
                <a:schemeClr val="dk1"/>
              </a:buClr>
              <a:buSzPts val="2000"/>
              <a:buNone/>
            </a:pPr>
            <a:r>
              <a:rPr lang="en-US" sz="2000" b="1" dirty="0"/>
              <a:t>See 16 V.S.A. §11(32).</a:t>
            </a:r>
            <a:endParaRPr dirty="0"/>
          </a:p>
          <a:p>
            <a:pPr marL="0" lvl="0" indent="0" algn="l" rtl="0">
              <a:lnSpc>
                <a:spcPct val="80000"/>
              </a:lnSpc>
              <a:spcBef>
                <a:spcPts val="1000"/>
              </a:spcBef>
              <a:spcAft>
                <a:spcPts val="0"/>
              </a:spcAft>
              <a:buClr>
                <a:schemeClr val="dk1"/>
              </a:buClr>
              <a:buSzPts val="2000"/>
              <a:buNone/>
            </a:pPr>
            <a:r>
              <a:rPr lang="en-US" sz="2000" b="1" dirty="0"/>
              <a:t>NOTE: </a:t>
            </a:r>
            <a:r>
              <a:rPr lang="en-US" sz="2000" dirty="0"/>
              <a:t>Need NOT target a protected characteristic. </a:t>
            </a:r>
            <a:endParaRPr dirty="0"/>
          </a:p>
          <a:p>
            <a:pPr marL="0" lvl="0" indent="0" algn="l" rtl="0">
              <a:lnSpc>
                <a:spcPct val="80000"/>
              </a:lnSpc>
              <a:spcBef>
                <a:spcPts val="1000"/>
              </a:spcBef>
              <a:spcAft>
                <a:spcPts val="0"/>
              </a:spcAft>
              <a:buClr>
                <a:schemeClr val="dk1"/>
              </a:buClr>
              <a:buSzPts val="2000"/>
              <a:buNone/>
            </a:pPr>
            <a:r>
              <a:rPr lang="en-US" sz="2000" b="1" dirty="0"/>
              <a:t>NOTE: </a:t>
            </a:r>
            <a:r>
              <a:rPr lang="en-US" sz="2000" i="1" dirty="0"/>
              <a:t>Must be repeated to be considered bullying</a:t>
            </a:r>
            <a:r>
              <a:rPr lang="en-US" sz="2000" dirty="0"/>
              <a:t>.</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878" name="Google Shape;878;p92"/>
          <p:cNvSpPr txBox="1">
            <a:spLocks noGrp="1"/>
          </p:cNvSpPr>
          <p:nvPr>
            <p:ph type="ftr" sz="quarte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93"/>
          <p:cNvSpPr txBox="1">
            <a:spLocks noGrp="1"/>
          </p:cNvSpPr>
          <p:nvPr>
            <p:ph type="title"/>
          </p:nvPr>
        </p:nvSpPr>
        <p:spPr>
          <a:xfrm>
            <a:off x="245660" y="0"/>
            <a:ext cx="10605242" cy="9280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dirty="0"/>
              <a:t>Investigation Phase: Bullying - Slide 1 of 4- </a:t>
            </a:r>
            <a:r>
              <a:rPr lang="en-US" sz="3959" b="1" dirty="0">
                <a:solidFill>
                  <a:srgbClr val="D663D2"/>
                </a:solidFill>
              </a:rPr>
              <a:t>NEW!</a:t>
            </a:r>
            <a:r>
              <a:rPr lang="en-US" sz="3959" dirty="0">
                <a:solidFill>
                  <a:srgbClr val="D663D2"/>
                </a:solidFill>
              </a:rPr>
              <a:t> </a:t>
            </a:r>
            <a:endParaRPr dirty="0">
              <a:solidFill>
                <a:srgbClr val="D663D2"/>
              </a:solidFill>
            </a:endParaRPr>
          </a:p>
        </p:txBody>
      </p:sp>
      <p:sp>
        <p:nvSpPr>
          <p:cNvPr id="884" name="Google Shape;884;p93"/>
          <p:cNvSpPr txBox="1">
            <a:spLocks noGrp="1"/>
          </p:cNvSpPr>
          <p:nvPr>
            <p:ph idx="1"/>
          </p:nvPr>
        </p:nvSpPr>
        <p:spPr>
          <a:xfrm>
            <a:off x="122830" y="1856096"/>
            <a:ext cx="11779359" cy="4136322"/>
          </a:xfrm>
          <a:prstGeom prst="rect">
            <a:avLst/>
          </a:prstGeom>
          <a:noFill/>
          <a:ln>
            <a:noFill/>
          </a:ln>
        </p:spPr>
        <p:txBody>
          <a:bodyPr spcFirstLastPara="1" wrap="square" lIns="91425" tIns="45700" rIns="91425" bIns="45700" anchor="t" anchorCtr="0">
            <a:noAutofit/>
          </a:bodyPr>
          <a:lstStyle/>
          <a:p>
            <a:pPr marL="114300" indent="0">
              <a:lnSpc>
                <a:spcPct val="80000"/>
              </a:lnSpc>
              <a:spcBef>
                <a:spcPts val="320"/>
              </a:spcBef>
              <a:buSzPts val="2320"/>
              <a:buNone/>
            </a:pPr>
            <a:r>
              <a:rPr lang="en-US" sz="2400" b="1" dirty="0"/>
              <a:t>INVESTIGATOR INSTRUCTIONS: </a:t>
            </a:r>
            <a:r>
              <a:rPr lang="en-US" sz="2400" dirty="0"/>
              <a:t>In cases of alleged or suspected BULLYING, interview questions and any reviews of documentary evidence should examine whether a RESPONDENT STUDENT‘s conduct was either: </a:t>
            </a:r>
          </a:p>
          <a:p>
            <a:pPr marL="114300" lvl="0" indent="0">
              <a:lnSpc>
                <a:spcPct val="80000"/>
              </a:lnSpc>
              <a:spcBef>
                <a:spcPts val="320"/>
              </a:spcBef>
              <a:buSzPts val="2320"/>
              <a:buNone/>
            </a:pPr>
            <a:endParaRPr lang="en-US" sz="2400" dirty="0"/>
          </a:p>
          <a:p>
            <a:pPr marL="114300" lvl="0" indent="0">
              <a:lnSpc>
                <a:spcPct val="80000"/>
              </a:lnSpc>
              <a:spcBef>
                <a:spcPts val="320"/>
              </a:spcBef>
              <a:buSzPts val="2320"/>
              <a:buNone/>
            </a:pPr>
            <a:r>
              <a:rPr lang="en-US" sz="2400" dirty="0"/>
              <a:t>1a. </a:t>
            </a:r>
            <a:r>
              <a:rPr lang="en-US" sz="2400" dirty="0">
                <a:solidFill>
                  <a:schemeClr val="tx1"/>
                </a:solidFill>
              </a:rPr>
              <a:t>an overt act or combination of acts that was directed towards another student? </a:t>
            </a:r>
          </a:p>
          <a:p>
            <a:pPr marL="114300" lvl="0" indent="0" algn="l" rtl="0">
              <a:spcBef>
                <a:spcPts val="1080"/>
              </a:spcBef>
              <a:spcAft>
                <a:spcPts val="0"/>
              </a:spcAft>
              <a:buSzPts val="3480"/>
              <a:buNone/>
            </a:pPr>
            <a:endParaRPr lang="en-US" sz="2400" dirty="0">
              <a:solidFill>
                <a:schemeClr val="tx1"/>
              </a:solidFill>
            </a:endParaRPr>
          </a:p>
          <a:p>
            <a:pPr marL="114300" lvl="0" indent="0" algn="l" rtl="0">
              <a:spcBef>
                <a:spcPts val="1080"/>
              </a:spcBef>
              <a:spcAft>
                <a:spcPts val="0"/>
              </a:spcAft>
              <a:buSzPts val="3480"/>
              <a:buNone/>
            </a:pPr>
            <a:r>
              <a:rPr lang="en-US" sz="2400" dirty="0">
                <a:solidFill>
                  <a:schemeClr val="tx1"/>
                </a:solidFill>
              </a:rPr>
              <a:t>1b. repeated over time? </a:t>
            </a:r>
          </a:p>
          <a:p>
            <a:pPr marL="45720" lvl="0" indent="0" algn="l" rtl="0">
              <a:lnSpc>
                <a:spcPct val="80000"/>
              </a:lnSpc>
              <a:spcBef>
                <a:spcPts val="600"/>
              </a:spcBef>
              <a:spcAft>
                <a:spcPts val="600"/>
              </a:spcAft>
              <a:buSzPts val="2800"/>
              <a:buNone/>
            </a:pPr>
            <a:endParaRPr sz="2800" dirty="0">
              <a:solidFill>
                <a:schemeClr val="dk1"/>
              </a:solidFill>
            </a:endParaRPr>
          </a:p>
        </p:txBody>
      </p:sp>
      <p:sp>
        <p:nvSpPr>
          <p:cNvPr id="885" name="Google Shape;885;p93"/>
          <p:cNvSpPr txBox="1">
            <a:spLocks noGrp="1"/>
          </p:cNvSpPr>
          <p:nvPr>
            <p:ph type="ftr" sz="quarte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94"/>
          <p:cNvSpPr txBox="1">
            <a:spLocks noGrp="1"/>
          </p:cNvSpPr>
          <p:nvPr>
            <p:ph type="title"/>
          </p:nvPr>
        </p:nvSpPr>
        <p:spPr>
          <a:xfrm>
            <a:off x="1" y="113211"/>
            <a:ext cx="11805312" cy="11423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orbel"/>
              <a:buNone/>
            </a:pPr>
            <a:r>
              <a:rPr lang="en-US" sz="3959" dirty="0"/>
              <a:t>Investigation Phase: Bullying Slide 2 of 4</a:t>
            </a:r>
            <a:r>
              <a:rPr lang="en-US" sz="3959" b="1" dirty="0">
                <a:solidFill>
                  <a:srgbClr val="D663D2"/>
                </a:solidFill>
              </a:rPr>
              <a:t> NEW!</a:t>
            </a:r>
            <a:r>
              <a:rPr lang="en-US" sz="3959" dirty="0"/>
              <a:t> </a:t>
            </a:r>
            <a:endParaRPr dirty="0"/>
          </a:p>
        </p:txBody>
      </p:sp>
      <p:sp>
        <p:nvSpPr>
          <p:cNvPr id="891" name="Google Shape;891;p94"/>
          <p:cNvSpPr txBox="1">
            <a:spLocks noGrp="1"/>
          </p:cNvSpPr>
          <p:nvPr>
            <p:ph idx="1"/>
          </p:nvPr>
        </p:nvSpPr>
        <p:spPr>
          <a:xfrm>
            <a:off x="327546" y="1255593"/>
            <a:ext cx="11193893" cy="4626591"/>
          </a:xfrm>
          <a:prstGeom prst="rect">
            <a:avLst/>
          </a:prstGeom>
          <a:noFill/>
          <a:ln>
            <a:noFill/>
          </a:ln>
        </p:spPr>
        <p:txBody>
          <a:bodyPr spcFirstLastPara="1" wrap="square" lIns="91425" tIns="45700" rIns="91425" bIns="45700" anchor="t" anchorCtr="0">
            <a:noAutofit/>
          </a:bodyPr>
          <a:lstStyle/>
          <a:p>
            <a:pPr marL="114300" indent="0">
              <a:spcBef>
                <a:spcPts val="400"/>
              </a:spcBef>
              <a:buSzPts val="2900"/>
              <a:buNone/>
            </a:pPr>
            <a:r>
              <a:rPr lang="en-US" sz="2000" b="1" dirty="0"/>
              <a:t>INVESTIGATOR INSTRUCTIONS: </a:t>
            </a:r>
            <a:r>
              <a:rPr lang="en-US" sz="2000" dirty="0"/>
              <a:t>In cases of alleged or suspected BULLYING, interview questions and any reviews of documentary evidence should ALSO focus on and examine whether a RESPONDENT STUDENT‘s conduct either: </a:t>
            </a:r>
          </a:p>
          <a:p>
            <a:pPr marL="114300" lvl="0" indent="0">
              <a:spcBef>
                <a:spcPts val="400"/>
              </a:spcBef>
              <a:buSzPts val="2900"/>
              <a:buNone/>
            </a:pPr>
            <a:endParaRPr lang="en-US" sz="2000" b="1" u="sng" dirty="0"/>
          </a:p>
          <a:p>
            <a:pPr marL="114300" lvl="0" indent="0">
              <a:spcBef>
                <a:spcPts val="400"/>
              </a:spcBef>
              <a:buSzPts val="2900"/>
              <a:buNone/>
            </a:pPr>
            <a:r>
              <a:rPr lang="en-US" sz="2000" dirty="0"/>
              <a:t>2. (a) MIGHT constitute conduct intended to </a:t>
            </a:r>
            <a:r>
              <a:rPr lang="en-US" sz="2000" b="1" dirty="0"/>
              <a:t>ridicule</a:t>
            </a:r>
            <a:r>
              <a:rPr lang="en-US" sz="2000" dirty="0"/>
              <a:t> the victim/complainant student? </a:t>
            </a:r>
            <a:endParaRPr dirty="0">
              <a:solidFill>
                <a:schemeClr val="tx1"/>
              </a:solidFill>
            </a:endParaRPr>
          </a:p>
          <a:p>
            <a:pPr marL="114300" lvl="0" indent="0">
              <a:spcBef>
                <a:spcPts val="1000"/>
              </a:spcBef>
              <a:buSzPts val="2900"/>
              <a:buNone/>
            </a:pPr>
            <a:r>
              <a:rPr lang="en-US" sz="2000" dirty="0">
                <a:solidFill>
                  <a:schemeClr val="tx1"/>
                </a:solidFill>
              </a:rPr>
              <a:t>2. (b) MIGHT constitute conduct intended to </a:t>
            </a:r>
            <a:r>
              <a:rPr lang="en-US" sz="2000" b="1" dirty="0">
                <a:solidFill>
                  <a:schemeClr val="tx1"/>
                </a:solidFill>
              </a:rPr>
              <a:t>humiliate</a:t>
            </a:r>
            <a:r>
              <a:rPr lang="en-US" sz="2000" dirty="0">
                <a:solidFill>
                  <a:schemeClr val="tx1"/>
                </a:solidFill>
              </a:rPr>
              <a:t> the victim/complainant student? </a:t>
            </a:r>
            <a:endParaRPr dirty="0">
              <a:solidFill>
                <a:schemeClr val="tx1"/>
              </a:solidFill>
            </a:endParaRPr>
          </a:p>
          <a:p>
            <a:pPr marL="114300" lvl="0" indent="0">
              <a:spcBef>
                <a:spcPts val="1000"/>
              </a:spcBef>
              <a:buSzPts val="2900"/>
              <a:buNone/>
            </a:pPr>
            <a:r>
              <a:rPr lang="en-US" sz="2000" dirty="0">
                <a:solidFill>
                  <a:schemeClr val="tx1"/>
                </a:solidFill>
              </a:rPr>
              <a:t>2. (c) MIGHT constitute conduct intended to </a:t>
            </a:r>
            <a:r>
              <a:rPr lang="en-US" sz="2000" b="1" dirty="0">
                <a:solidFill>
                  <a:schemeClr val="tx1"/>
                </a:solidFill>
              </a:rPr>
              <a:t>intimidate</a:t>
            </a:r>
            <a:r>
              <a:rPr lang="en-US" sz="2000" dirty="0">
                <a:solidFill>
                  <a:schemeClr val="tx1"/>
                </a:solidFill>
              </a:rPr>
              <a:t> the victim/complainant student? Yes _ </a:t>
            </a:r>
            <a:r>
              <a:rPr lang="en-US" sz="2000" dirty="0"/>
              <a:t>No ______  </a:t>
            </a:r>
            <a:endParaRPr dirty="0"/>
          </a:p>
          <a:p>
            <a:pPr marL="45720" lvl="0" indent="0" algn="l" rtl="0">
              <a:lnSpc>
                <a:spcPct val="80000"/>
              </a:lnSpc>
              <a:spcBef>
                <a:spcPts val="600"/>
              </a:spcBef>
              <a:spcAft>
                <a:spcPts val="600"/>
              </a:spcAft>
              <a:buSzPts val="2800"/>
              <a:buNone/>
            </a:pPr>
            <a:endParaRPr sz="2000" dirty="0"/>
          </a:p>
        </p:txBody>
      </p:sp>
      <p:sp>
        <p:nvSpPr>
          <p:cNvPr id="892" name="Google Shape;892;p94"/>
          <p:cNvSpPr txBox="1">
            <a:spLocks noGrp="1"/>
          </p:cNvSpPr>
          <p:nvPr>
            <p:ph type="ftr" sz="quarte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95"/>
          <p:cNvSpPr txBox="1">
            <a:spLocks noGrp="1"/>
          </p:cNvSpPr>
          <p:nvPr>
            <p:ph type="title"/>
          </p:nvPr>
        </p:nvSpPr>
        <p:spPr>
          <a:xfrm>
            <a:off x="109182" y="141673"/>
            <a:ext cx="11187175" cy="589800"/>
          </a:xfrm>
          <a:prstGeom prst="rect">
            <a:avLst/>
          </a:prstGeom>
          <a:noFill/>
          <a:ln>
            <a:noFill/>
          </a:ln>
        </p:spPr>
        <p:txBody>
          <a:bodyPr spcFirstLastPara="1" wrap="square" lIns="91425" tIns="45700" rIns="91425" bIns="45700" anchor="ctr" anchorCtr="0">
            <a:noAutofit/>
          </a:bodyPr>
          <a:lstStyle/>
          <a:p>
            <a:pPr lvl="0">
              <a:spcBef>
                <a:spcPts val="0"/>
              </a:spcBef>
              <a:buClr>
                <a:schemeClr val="dk1"/>
              </a:buClr>
              <a:buSzPts val="3959"/>
            </a:pPr>
            <a:r>
              <a:rPr lang="en-US" sz="3959" dirty="0"/>
              <a:t>Investigation Phase: Bullying Slide 3 of 4</a:t>
            </a:r>
            <a:r>
              <a:rPr lang="en-US" b="1" dirty="0">
                <a:solidFill>
                  <a:srgbClr val="D663D2"/>
                </a:solidFill>
              </a:rPr>
              <a:t> NEW!</a:t>
            </a:r>
            <a:r>
              <a:rPr lang="en-US" dirty="0">
                <a:solidFill>
                  <a:srgbClr val="D663D2"/>
                </a:solidFill>
              </a:rPr>
              <a:t> </a:t>
            </a:r>
            <a:endParaRPr dirty="0"/>
          </a:p>
        </p:txBody>
      </p:sp>
      <p:sp>
        <p:nvSpPr>
          <p:cNvPr id="898" name="Google Shape;898;p95"/>
          <p:cNvSpPr txBox="1">
            <a:spLocks noGrp="1"/>
          </p:cNvSpPr>
          <p:nvPr>
            <p:ph idx="1"/>
          </p:nvPr>
        </p:nvSpPr>
        <p:spPr>
          <a:xfrm>
            <a:off x="245660" y="731473"/>
            <a:ext cx="11806432" cy="5575359"/>
          </a:xfrm>
          <a:prstGeom prst="rect">
            <a:avLst/>
          </a:prstGeom>
          <a:noFill/>
          <a:ln>
            <a:noFill/>
          </a:ln>
        </p:spPr>
        <p:txBody>
          <a:bodyPr spcFirstLastPara="1" wrap="square" lIns="91425" tIns="45700" rIns="91425" bIns="45700" anchor="t" anchorCtr="0">
            <a:noAutofit/>
          </a:bodyPr>
          <a:lstStyle/>
          <a:p>
            <a:pPr marL="114300" indent="0">
              <a:spcBef>
                <a:spcPts val="400"/>
              </a:spcBef>
              <a:buSzPts val="2900"/>
              <a:buNone/>
            </a:pPr>
            <a:r>
              <a:rPr lang="en-US" sz="2000" b="1" dirty="0"/>
              <a:t>INVESTIGATOR INSTRUCTIONS: </a:t>
            </a:r>
            <a:r>
              <a:rPr lang="en-US" sz="2000" dirty="0"/>
              <a:t>In cases of alleged or suspected BULLYING, interview questions and any reviews of documentary evidence should ALSO focus on and examine whether a RESPONDENT STUDENT‘s conduct:</a:t>
            </a:r>
          </a:p>
          <a:p>
            <a:pPr marL="114300" indent="0">
              <a:spcBef>
                <a:spcPts val="400"/>
              </a:spcBef>
              <a:buSzPts val="2900"/>
              <a:buNone/>
            </a:pPr>
            <a:endParaRPr lang="en-US" sz="2000" dirty="0"/>
          </a:p>
          <a:p>
            <a:pPr marL="114300" indent="0">
              <a:spcBef>
                <a:spcPts val="400"/>
              </a:spcBef>
              <a:buSzPts val="2900"/>
              <a:buNone/>
            </a:pPr>
            <a:endParaRPr lang="en-US" sz="2000"/>
          </a:p>
          <a:p>
            <a:pPr marL="114300" indent="0">
              <a:spcBef>
                <a:spcPts val="400"/>
              </a:spcBef>
              <a:buSzPts val="2900"/>
              <a:buNone/>
            </a:pPr>
            <a:r>
              <a:rPr lang="en-US" sz="2000"/>
              <a:t>3</a:t>
            </a:r>
            <a:r>
              <a:rPr lang="en-US" sz="2000" dirty="0"/>
              <a:t>.(a) </a:t>
            </a:r>
            <a:r>
              <a:rPr lang="en-US" sz="2000" b="1" dirty="0"/>
              <a:t>occur</a:t>
            </a:r>
            <a:r>
              <a:rPr lang="en-US" sz="2000" dirty="0"/>
              <a:t> </a:t>
            </a:r>
            <a:r>
              <a:rPr lang="en-US" sz="2000" b="1" dirty="0"/>
              <a:t>during the school day on school property?</a:t>
            </a:r>
            <a:r>
              <a:rPr lang="en-US" sz="2000" dirty="0"/>
              <a:t> </a:t>
            </a:r>
          </a:p>
          <a:p>
            <a:pPr marL="114300" lvl="0" indent="0" algn="l" rtl="0">
              <a:spcBef>
                <a:spcPts val="400"/>
              </a:spcBef>
              <a:spcAft>
                <a:spcPts val="0"/>
              </a:spcAft>
              <a:buSzPts val="2900"/>
              <a:buNone/>
            </a:pPr>
            <a:endParaRPr lang="en-US" sz="2000" dirty="0"/>
          </a:p>
          <a:p>
            <a:pPr marL="114300" lvl="0" indent="0" algn="l" rtl="0">
              <a:spcBef>
                <a:spcPts val="1000"/>
              </a:spcBef>
              <a:spcAft>
                <a:spcPts val="0"/>
              </a:spcAft>
              <a:buSzPts val="2900"/>
              <a:buNone/>
            </a:pPr>
            <a:r>
              <a:rPr lang="en-US" sz="2000" dirty="0">
                <a:solidFill>
                  <a:schemeClr val="tx1"/>
                </a:solidFill>
              </a:rPr>
              <a:t> 3.(b) </a:t>
            </a:r>
            <a:r>
              <a:rPr lang="en-US" sz="2000" b="1" dirty="0">
                <a:solidFill>
                  <a:schemeClr val="tx1"/>
                </a:solidFill>
              </a:rPr>
              <a:t>occur on a school bus?</a:t>
            </a:r>
            <a:r>
              <a:rPr lang="en-US" sz="2000" dirty="0">
                <a:solidFill>
                  <a:schemeClr val="tx1"/>
                </a:solidFill>
              </a:rPr>
              <a:t> </a:t>
            </a:r>
          </a:p>
          <a:p>
            <a:pPr marL="114300" lvl="0" indent="0" algn="l" rtl="0">
              <a:spcBef>
                <a:spcPts val="1000"/>
              </a:spcBef>
              <a:spcAft>
                <a:spcPts val="0"/>
              </a:spcAft>
              <a:buSzPts val="2900"/>
              <a:buNone/>
            </a:pPr>
            <a:endParaRPr lang="en-US" sz="2000" dirty="0">
              <a:solidFill>
                <a:schemeClr val="tx1"/>
              </a:solidFill>
            </a:endParaRPr>
          </a:p>
          <a:p>
            <a:pPr marL="114300" lvl="0" indent="0" algn="l" rtl="0">
              <a:spcBef>
                <a:spcPts val="1000"/>
              </a:spcBef>
              <a:spcAft>
                <a:spcPts val="0"/>
              </a:spcAft>
              <a:buSzPts val="2900"/>
              <a:buNone/>
            </a:pPr>
            <a:r>
              <a:rPr lang="en-US" sz="2000" dirty="0">
                <a:solidFill>
                  <a:schemeClr val="tx1"/>
                </a:solidFill>
              </a:rPr>
              <a:t> 3.(c) </a:t>
            </a:r>
            <a:r>
              <a:rPr lang="en-US" sz="2000" b="1" dirty="0">
                <a:solidFill>
                  <a:schemeClr val="tx1"/>
                </a:solidFill>
              </a:rPr>
              <a:t>occur at school sponsored activity? </a:t>
            </a:r>
          </a:p>
          <a:p>
            <a:pPr marL="114300" lvl="0" indent="0" algn="l" rtl="0">
              <a:spcBef>
                <a:spcPts val="1000"/>
              </a:spcBef>
              <a:spcAft>
                <a:spcPts val="0"/>
              </a:spcAft>
              <a:buSzPts val="2900"/>
              <a:buNone/>
            </a:pPr>
            <a:endParaRPr lang="en-US" sz="2000" b="1" dirty="0">
              <a:solidFill>
                <a:schemeClr val="tx1"/>
              </a:solidFill>
            </a:endParaRPr>
          </a:p>
          <a:p>
            <a:pPr marL="114300" lvl="0" indent="0" algn="l" rtl="0">
              <a:spcBef>
                <a:spcPts val="1000"/>
              </a:spcBef>
              <a:spcAft>
                <a:spcPts val="0"/>
              </a:spcAft>
              <a:buSzPts val="2900"/>
              <a:buNone/>
            </a:pPr>
            <a:endParaRPr lang="en-US" sz="2000" dirty="0">
              <a:solidFill>
                <a:schemeClr val="tx1"/>
              </a:solidFill>
            </a:endParaRPr>
          </a:p>
          <a:p>
            <a:pPr marL="114300" lvl="0" indent="0" algn="l" rtl="0">
              <a:spcBef>
                <a:spcPts val="1000"/>
              </a:spcBef>
              <a:spcAft>
                <a:spcPts val="0"/>
              </a:spcAft>
              <a:buSzPts val="2900"/>
              <a:buNone/>
            </a:pPr>
            <a:endParaRPr sz="2000" dirty="0">
              <a:solidFill>
                <a:schemeClr val="dk1"/>
              </a:solidFill>
            </a:endParaRPr>
          </a:p>
        </p:txBody>
      </p:sp>
      <p:sp>
        <p:nvSpPr>
          <p:cNvPr id="899" name="Google Shape;899;p95"/>
          <p:cNvSpPr txBox="1">
            <a:spLocks noGrp="1"/>
          </p:cNvSpPr>
          <p:nvPr>
            <p:ph type="ftr" sz="quarter" idx="11"/>
          </p:nvPr>
        </p:nvSpPr>
        <p:spPr>
          <a:xfrm>
            <a:off x="341193" y="6356350"/>
            <a:ext cx="10686197"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dirty="0"/>
              <a:t>For instructional purposes only. Shall not constitute legal advice. Work Product of Atty. H. Lynn. NOT TO BE REPRODUCED WITHOUT EXPRESS WRITTEN PERMISSION of Heather Lynn. Updated 10-6-20</a:t>
            </a:r>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96"/>
          <p:cNvSpPr txBox="1">
            <a:spLocks noGrp="1"/>
          </p:cNvSpPr>
          <p:nvPr>
            <p:ph type="title"/>
          </p:nvPr>
        </p:nvSpPr>
        <p:spPr>
          <a:xfrm>
            <a:off x="286603" y="141673"/>
            <a:ext cx="11218460" cy="589800"/>
          </a:xfrm>
          <a:prstGeom prst="rect">
            <a:avLst/>
          </a:prstGeom>
          <a:noFill/>
          <a:ln>
            <a:noFill/>
          </a:ln>
        </p:spPr>
        <p:txBody>
          <a:bodyPr spcFirstLastPara="1" wrap="square" lIns="91425" tIns="45700" rIns="91425" bIns="45700" anchor="ctr" anchorCtr="0">
            <a:noAutofit/>
          </a:bodyPr>
          <a:lstStyle/>
          <a:p>
            <a:pPr lvl="0">
              <a:spcBef>
                <a:spcPts val="0"/>
              </a:spcBef>
              <a:buClr>
                <a:schemeClr val="dk1"/>
              </a:buClr>
              <a:buSzPts val="3959"/>
            </a:pPr>
            <a:r>
              <a:rPr lang="en-US" sz="3959" dirty="0"/>
              <a:t>Investigation Phase: Bullying Slide 4 of 4</a:t>
            </a:r>
            <a:r>
              <a:rPr lang="en-US" b="1" dirty="0">
                <a:solidFill>
                  <a:srgbClr val="D663D2"/>
                </a:solidFill>
              </a:rPr>
              <a:t> NEW!</a:t>
            </a:r>
            <a:r>
              <a:rPr lang="en-US" dirty="0">
                <a:solidFill>
                  <a:srgbClr val="D663D2"/>
                </a:solidFill>
              </a:rPr>
              <a:t> </a:t>
            </a:r>
            <a:endParaRPr dirty="0"/>
          </a:p>
        </p:txBody>
      </p:sp>
      <p:sp>
        <p:nvSpPr>
          <p:cNvPr id="905" name="Google Shape;905;p96"/>
          <p:cNvSpPr txBox="1">
            <a:spLocks noGrp="1"/>
          </p:cNvSpPr>
          <p:nvPr>
            <p:ph idx="1"/>
          </p:nvPr>
        </p:nvSpPr>
        <p:spPr>
          <a:xfrm>
            <a:off x="286603" y="1051132"/>
            <a:ext cx="11333311" cy="5255700"/>
          </a:xfrm>
          <a:prstGeom prst="rect">
            <a:avLst/>
          </a:prstGeom>
          <a:noFill/>
          <a:ln>
            <a:noFill/>
          </a:ln>
        </p:spPr>
        <p:txBody>
          <a:bodyPr spcFirstLastPara="1" wrap="square" lIns="91425" tIns="45700" rIns="91425" bIns="45700" anchor="t" anchorCtr="0">
            <a:noAutofit/>
          </a:bodyPr>
          <a:lstStyle/>
          <a:p>
            <a:pPr marL="114300" indent="0">
              <a:spcBef>
                <a:spcPts val="400"/>
              </a:spcBef>
              <a:buSzPts val="2900"/>
              <a:buNone/>
            </a:pPr>
            <a:r>
              <a:rPr lang="en-US" sz="2000" b="1" dirty="0"/>
              <a:t>INVESTIGATOR INSTRUCTIONS: </a:t>
            </a:r>
            <a:r>
              <a:rPr lang="en-US" sz="2000" dirty="0"/>
              <a:t>In cases of alleged or suspected BULLYING, interview questions and any reviews of documentary evidence should ALSO focus on and examine whether a RESPONDENT STUDENT‘s conduct:</a:t>
            </a:r>
          </a:p>
          <a:p>
            <a:pPr marL="114300" lvl="0" indent="0" algn="l" rtl="0">
              <a:spcBef>
                <a:spcPts val="400"/>
              </a:spcBef>
              <a:spcAft>
                <a:spcPts val="0"/>
              </a:spcAft>
              <a:buSzPts val="2900"/>
              <a:buNone/>
            </a:pPr>
            <a:endParaRPr lang="en-US" sz="2000" dirty="0"/>
          </a:p>
          <a:p>
            <a:pPr marL="114300" lvl="0" indent="0" algn="l" rtl="0">
              <a:spcBef>
                <a:spcPts val="400"/>
              </a:spcBef>
              <a:spcAft>
                <a:spcPts val="0"/>
              </a:spcAft>
              <a:buSzPts val="2900"/>
              <a:buNone/>
            </a:pPr>
            <a:endParaRPr lang="en-US" sz="2000" dirty="0"/>
          </a:p>
          <a:p>
            <a:pPr marL="114300" lvl="0" indent="0" algn="l" rtl="0">
              <a:spcBef>
                <a:spcPts val="400"/>
              </a:spcBef>
              <a:spcAft>
                <a:spcPts val="0"/>
              </a:spcAft>
              <a:buSzPts val="2900"/>
              <a:buNone/>
            </a:pPr>
            <a:r>
              <a:rPr lang="en-US" sz="2000" dirty="0"/>
              <a:t>4. </a:t>
            </a:r>
            <a:r>
              <a:rPr lang="en-US" sz="2000" b="1" dirty="0"/>
              <a:t>posed a </a:t>
            </a:r>
            <a:r>
              <a:rPr lang="en-US" sz="2000" b="1" u="sng" dirty="0"/>
              <a:t>clear and substantial interference with the victim/complainant student’s right to access educational programs</a:t>
            </a:r>
            <a:r>
              <a:rPr lang="en-US" sz="2000" b="1" dirty="0"/>
              <a:t>?</a:t>
            </a:r>
            <a:r>
              <a:rPr lang="en-US" sz="2000" dirty="0"/>
              <a:t> </a:t>
            </a:r>
            <a:endParaRPr dirty="0"/>
          </a:p>
          <a:p>
            <a:pPr marL="114300" lvl="0" indent="0" algn="l" rtl="0">
              <a:spcBef>
                <a:spcPts val="1000"/>
              </a:spcBef>
              <a:spcAft>
                <a:spcPts val="0"/>
              </a:spcAft>
              <a:buSzPts val="2900"/>
              <a:buNone/>
            </a:pPr>
            <a:endParaRPr lang="en-US" dirty="0"/>
          </a:p>
          <a:p>
            <a:pPr marL="114300" lvl="0" indent="0" algn="l" rtl="0">
              <a:spcBef>
                <a:spcPts val="1000"/>
              </a:spcBef>
              <a:spcAft>
                <a:spcPts val="0"/>
              </a:spcAft>
              <a:buSzPts val="2900"/>
              <a:buNone/>
            </a:pPr>
            <a:r>
              <a:rPr lang="en-US" dirty="0"/>
              <a:t>NOTE: Depending on where the conduct occurred, this evidence may or may not be required to show bullying, however it will still be of relevance in determining what kinds of “remedial actions” may be required at the end of the investigation to remedy impact on the Complainant student.</a:t>
            </a:r>
            <a:endParaRPr dirty="0"/>
          </a:p>
          <a:p>
            <a:pPr marL="114300" lvl="0" indent="0" algn="l" rtl="0">
              <a:spcBef>
                <a:spcPts val="1000"/>
              </a:spcBef>
              <a:spcAft>
                <a:spcPts val="0"/>
              </a:spcAft>
              <a:buSzPts val="2900"/>
              <a:buNone/>
            </a:pPr>
            <a:r>
              <a:rPr lang="en-US" sz="2000" dirty="0"/>
              <a:t> </a:t>
            </a:r>
            <a:endParaRPr dirty="0"/>
          </a:p>
          <a:p>
            <a:pPr marL="45720" lvl="0" indent="0" algn="l" rtl="0">
              <a:lnSpc>
                <a:spcPct val="80000"/>
              </a:lnSpc>
              <a:spcBef>
                <a:spcPts val="1000"/>
              </a:spcBef>
              <a:spcAft>
                <a:spcPts val="600"/>
              </a:spcAft>
              <a:buSzPts val="2000"/>
              <a:buNone/>
            </a:pPr>
            <a:endParaRPr sz="2000" dirty="0">
              <a:solidFill>
                <a:schemeClr val="dk1"/>
              </a:solidFill>
            </a:endParaRPr>
          </a:p>
        </p:txBody>
      </p:sp>
      <p:sp>
        <p:nvSpPr>
          <p:cNvPr id="906" name="Google Shape;906;p96"/>
          <p:cNvSpPr txBox="1">
            <a:spLocks noGrp="1"/>
          </p:cNvSpPr>
          <p:nvPr>
            <p:ph type="ftr" sz="quarte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14"/>
          <p:cNvSpPr txBox="1">
            <a:spLocks noGrp="1"/>
          </p:cNvSpPr>
          <p:nvPr>
            <p:ph type="title"/>
          </p:nvPr>
        </p:nvSpPr>
        <p:spPr>
          <a:xfrm>
            <a:off x="427038" y="222250"/>
            <a:ext cx="10423525" cy="56197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563">
                <a:solidFill>
                  <a:schemeClr val="dk1"/>
                </a:solidFill>
                <a:latin typeface="Calibri"/>
                <a:ea typeface="Calibri"/>
                <a:cs typeface="Calibri"/>
                <a:sym typeface="Calibri"/>
              </a:rPr>
              <a:t>Hazing (VT HHB Policy IV.(H.) Definition)</a:t>
            </a:r>
            <a:endParaRPr sz="3959">
              <a:solidFill>
                <a:schemeClr val="dk1"/>
              </a:solidFill>
              <a:latin typeface="Calibri"/>
              <a:ea typeface="Calibri"/>
              <a:cs typeface="Calibri"/>
              <a:sym typeface="Calibri"/>
            </a:endParaRPr>
          </a:p>
        </p:txBody>
      </p:sp>
      <p:sp>
        <p:nvSpPr>
          <p:cNvPr id="1034" name="Google Shape;1034;p114"/>
          <p:cNvSpPr txBox="1">
            <a:spLocks noGrp="1"/>
          </p:cNvSpPr>
          <p:nvPr>
            <p:ph idx="1"/>
          </p:nvPr>
        </p:nvSpPr>
        <p:spPr>
          <a:xfrm>
            <a:off x="1519312" y="784225"/>
            <a:ext cx="10672688" cy="5913438"/>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2590"/>
              <a:buFont typeface="Arial"/>
              <a:buNone/>
            </a:pPr>
            <a:r>
              <a:rPr lang="en-US" sz="2590">
                <a:solidFill>
                  <a:schemeClr val="dk1"/>
                </a:solidFill>
                <a:latin typeface="Calibri"/>
                <a:ea typeface="Calibri"/>
                <a:cs typeface="Calibri"/>
                <a:sym typeface="Calibri"/>
              </a:rPr>
              <a:t>Any intentional, knowing or reckless act committed by a student*, whether individually or in concert with others, against another student: In connection with pledging, being initiated into, affiliating with, holding office in, or maintaining membership in any organization which is affiliated with the educational institution: and (1) </a:t>
            </a:r>
            <a:r>
              <a:rPr lang="en-US" sz="2590" b="1">
                <a:solidFill>
                  <a:schemeClr val="dk1"/>
                </a:solidFill>
                <a:latin typeface="Calibri"/>
                <a:ea typeface="Calibri"/>
                <a:cs typeface="Calibri"/>
                <a:sym typeface="Calibri"/>
              </a:rPr>
              <a:t>which is intended to have the effect of, or should reasonably be expected to have the effect of, endangering the mental or physical health of the student.</a:t>
            </a:r>
            <a:endParaRPr sz="2800">
              <a:solidFill>
                <a:schemeClr val="dk1"/>
              </a:solidFill>
              <a:latin typeface="Calibri"/>
              <a:ea typeface="Calibri"/>
              <a:cs typeface="Calibri"/>
              <a:sym typeface="Calibri"/>
            </a:endParaRPr>
          </a:p>
          <a:p>
            <a:pPr marL="0" lvl="0" indent="0" algn="l" rtl="0">
              <a:lnSpc>
                <a:spcPct val="80000"/>
              </a:lnSpc>
              <a:spcBef>
                <a:spcPts val="1118"/>
              </a:spcBef>
              <a:spcAft>
                <a:spcPts val="0"/>
              </a:spcAft>
              <a:buSzPts val="2590"/>
              <a:buFont typeface="Arial"/>
              <a:buNone/>
            </a:pPr>
            <a:r>
              <a:rPr lang="en-US" sz="2590" i="1">
                <a:solidFill>
                  <a:schemeClr val="dk1"/>
                </a:solidFill>
                <a:latin typeface="Calibri"/>
                <a:ea typeface="Calibri"/>
                <a:cs typeface="Calibri"/>
                <a:sym typeface="Calibri"/>
              </a:rPr>
              <a:t>Hazing shall not include any activity or conduct that furthers legitimate curricular, extra curricular, or military training program goals, provided that:</a:t>
            </a:r>
            <a:endParaRPr sz="2800">
              <a:solidFill>
                <a:schemeClr val="dk1"/>
              </a:solidFill>
              <a:latin typeface="Calibri"/>
              <a:ea typeface="Calibri"/>
              <a:cs typeface="Calibri"/>
              <a:sym typeface="Calibri"/>
            </a:endParaRPr>
          </a:p>
          <a:p>
            <a:pPr marL="228600" lvl="0" indent="-228600" algn="l" rtl="0">
              <a:lnSpc>
                <a:spcPct val="80000"/>
              </a:lnSpc>
              <a:spcBef>
                <a:spcPts val="1118"/>
              </a:spcBef>
              <a:spcAft>
                <a:spcPts val="0"/>
              </a:spcAft>
              <a:buSzPts val="2590"/>
              <a:buFont typeface="Arial"/>
              <a:buAutoNum type="arabicParenR"/>
            </a:pPr>
            <a:r>
              <a:rPr lang="en-US" sz="2590" i="1">
                <a:solidFill>
                  <a:schemeClr val="dk1"/>
                </a:solidFill>
                <a:latin typeface="Calibri"/>
                <a:ea typeface="Calibri"/>
                <a:cs typeface="Calibri"/>
                <a:sym typeface="Calibri"/>
              </a:rPr>
              <a:t>The goals are approved by the educational institution; and</a:t>
            </a:r>
            <a:endParaRPr sz="2800">
              <a:solidFill>
                <a:schemeClr val="dk1"/>
              </a:solidFill>
              <a:latin typeface="Calibri"/>
              <a:ea typeface="Calibri"/>
              <a:cs typeface="Calibri"/>
              <a:sym typeface="Calibri"/>
            </a:endParaRPr>
          </a:p>
          <a:p>
            <a:pPr marL="228600" lvl="0" indent="-228600" algn="l" rtl="0">
              <a:lnSpc>
                <a:spcPct val="80000"/>
              </a:lnSpc>
              <a:spcBef>
                <a:spcPts val="1118"/>
              </a:spcBef>
              <a:spcAft>
                <a:spcPts val="0"/>
              </a:spcAft>
              <a:buSzPts val="2590"/>
              <a:buFont typeface="Arial"/>
              <a:buAutoNum type="arabicParenR"/>
            </a:pPr>
            <a:r>
              <a:rPr lang="en-US" sz="2590" i="1">
                <a:solidFill>
                  <a:schemeClr val="dk1"/>
                </a:solidFill>
                <a:latin typeface="Calibri"/>
                <a:ea typeface="Calibri"/>
                <a:cs typeface="Calibri"/>
                <a:sym typeface="Calibri"/>
              </a:rPr>
              <a:t>The activity or conduct furthers the goals in a manner that is appropriate, contemplated by the educational institution, and normal and customary for similar programs at other educational institutions.</a:t>
            </a:r>
            <a:endParaRPr sz="2800">
              <a:solidFill>
                <a:schemeClr val="dk1"/>
              </a:solidFill>
              <a:latin typeface="Calibri"/>
              <a:ea typeface="Calibri"/>
              <a:cs typeface="Calibri"/>
              <a:sym typeface="Calibri"/>
            </a:endParaRPr>
          </a:p>
          <a:p>
            <a:pPr marL="0" lvl="0" indent="0" algn="l" rtl="0">
              <a:lnSpc>
                <a:spcPct val="80000"/>
              </a:lnSpc>
              <a:spcBef>
                <a:spcPts val="1118"/>
              </a:spcBef>
              <a:spcAft>
                <a:spcPts val="0"/>
              </a:spcAft>
              <a:buSzPts val="2590"/>
              <a:buFont typeface="Arial"/>
              <a:buNone/>
            </a:pPr>
            <a:r>
              <a:rPr lang="en-US" sz="2590">
                <a:solidFill>
                  <a:schemeClr val="dk1"/>
                </a:solidFill>
                <a:latin typeface="Calibri"/>
                <a:ea typeface="Calibri"/>
                <a:cs typeface="Calibri"/>
                <a:sym typeface="Calibri"/>
              </a:rPr>
              <a:t>*</a:t>
            </a:r>
            <a:r>
              <a:rPr lang="en-US" sz="1295">
                <a:solidFill>
                  <a:schemeClr val="dk1"/>
                </a:solidFill>
                <a:latin typeface="Calibri"/>
                <a:ea typeface="Calibri"/>
                <a:cs typeface="Calibri"/>
                <a:sym typeface="Calibri"/>
              </a:rPr>
              <a:t>Student means: Any person who (A) Is registered in or in attendance at an educational institution; (B) has been accepted for admission at the educational institution where the hazing incident occurs; or (c) intends to attend an educational institution during any of its regular sessions after an official academic break.</a:t>
            </a:r>
            <a:endParaRPr sz="2800">
              <a:solidFill>
                <a:schemeClr val="dk1"/>
              </a:solidFill>
              <a:latin typeface="Calibri"/>
              <a:ea typeface="Calibri"/>
              <a:cs typeface="Calibri"/>
              <a:sym typeface="Calibri"/>
            </a:endParaRPr>
          </a:p>
        </p:txBody>
      </p:sp>
      <p:sp>
        <p:nvSpPr>
          <p:cNvPr id="1035" name="Google Shape;1035;p114"/>
          <p:cNvSpPr txBox="1">
            <a:spLocks noGrp="1"/>
          </p:cNvSpPr>
          <p:nvPr>
            <p:ph type="ftr" sz="quarter" idx="11"/>
          </p:nvPr>
        </p:nvSpPr>
        <p:spPr>
          <a:xfrm>
            <a:off x="1519312" y="6358597"/>
            <a:ext cx="9983712" cy="33906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b="0" i="0" u="none" strike="noStrike" cap="none">
                <a:solidFill>
                  <a:srgbClr val="888888"/>
                </a:solidFill>
                <a:latin typeface="Calibri"/>
                <a:ea typeface="Calibri"/>
                <a:cs typeface="Calibri"/>
                <a:sym typeface="Calibri"/>
              </a:rPr>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15"/>
          <p:cNvSpPr txBox="1">
            <a:spLocks noGrp="1"/>
          </p:cNvSpPr>
          <p:nvPr>
            <p:ph type="title"/>
          </p:nvPr>
        </p:nvSpPr>
        <p:spPr>
          <a:xfrm>
            <a:off x="313899" y="85459"/>
            <a:ext cx="10536981" cy="50420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563" dirty="0"/>
              <a:t>Investigation Phase – Hazing Slide 1 of 2</a:t>
            </a:r>
            <a:endParaRPr sz="3600" dirty="0"/>
          </a:p>
        </p:txBody>
      </p:sp>
      <p:sp>
        <p:nvSpPr>
          <p:cNvPr id="1041" name="Google Shape;1041;p115"/>
          <p:cNvSpPr txBox="1">
            <a:spLocks noGrp="1"/>
          </p:cNvSpPr>
          <p:nvPr>
            <p:ph idx="1"/>
          </p:nvPr>
        </p:nvSpPr>
        <p:spPr>
          <a:xfrm>
            <a:off x="313899" y="589659"/>
            <a:ext cx="11627892" cy="5571990"/>
          </a:xfrm>
          <a:prstGeom prst="rect">
            <a:avLst/>
          </a:prstGeom>
          <a:noFill/>
          <a:ln>
            <a:noFill/>
          </a:ln>
        </p:spPr>
        <p:txBody>
          <a:bodyPr spcFirstLastPara="1" wrap="square" lIns="91425" tIns="45700" rIns="91425" bIns="45700" anchor="t" anchorCtr="0">
            <a:normAutofit lnSpcReduction="10000"/>
          </a:bodyPr>
          <a:lstStyle/>
          <a:p>
            <a:pPr marL="114300" indent="0">
              <a:lnSpc>
                <a:spcPct val="80000"/>
              </a:lnSpc>
              <a:spcBef>
                <a:spcPts val="292"/>
              </a:spcBef>
              <a:buSzPts val="2120"/>
              <a:buNone/>
            </a:pPr>
            <a:r>
              <a:rPr lang="en-US" sz="2000" b="1" dirty="0"/>
              <a:t>INVESTIGATOR INSTRUCTION: </a:t>
            </a:r>
            <a:r>
              <a:rPr lang="en-US" sz="2000" dirty="0"/>
              <a:t>In cases of alleged or suspected HAZING, interview questions and any reviews of documentary evidence should focus on and examine whether a RESPONDENT STUDENT‘s conduct was:</a:t>
            </a:r>
          </a:p>
          <a:p>
            <a:pPr marL="114300" lvl="0" indent="0" algn="l" rtl="0">
              <a:lnSpc>
                <a:spcPct val="80000"/>
              </a:lnSpc>
              <a:spcBef>
                <a:spcPts val="292"/>
              </a:spcBef>
              <a:spcAft>
                <a:spcPts val="0"/>
              </a:spcAft>
              <a:buSzPts val="2120"/>
              <a:buNone/>
            </a:pPr>
            <a:endParaRPr lang="en-US" sz="2000" dirty="0"/>
          </a:p>
          <a:p>
            <a:pPr marL="114300" lvl="0" indent="0" algn="l" rtl="0">
              <a:lnSpc>
                <a:spcPct val="80000"/>
              </a:lnSpc>
              <a:spcBef>
                <a:spcPts val="292"/>
              </a:spcBef>
              <a:spcAft>
                <a:spcPts val="0"/>
              </a:spcAft>
              <a:buSzPts val="2120"/>
              <a:buNone/>
            </a:pPr>
            <a:r>
              <a:rPr lang="en-US" sz="2000" dirty="0"/>
              <a:t>1.an </a:t>
            </a:r>
            <a:r>
              <a:rPr lang="en-US" sz="2000" u="sng" dirty="0"/>
              <a:t>intentional</a:t>
            </a:r>
            <a:r>
              <a:rPr lang="en-US" sz="2000" dirty="0"/>
              <a:t>, </a:t>
            </a:r>
            <a:r>
              <a:rPr lang="en-US" sz="2000" u="sng" dirty="0"/>
              <a:t>knowing</a:t>
            </a:r>
            <a:r>
              <a:rPr lang="en-US" sz="2000" dirty="0"/>
              <a:t> OR </a:t>
            </a:r>
            <a:r>
              <a:rPr lang="en-US" sz="2000" u="sng" dirty="0"/>
              <a:t>reckless</a:t>
            </a:r>
            <a:r>
              <a:rPr lang="en-US" sz="2000" dirty="0"/>
              <a:t> act intended to have the effect of endangering the mental health of the victim/complainant student? </a:t>
            </a:r>
          </a:p>
          <a:p>
            <a:pPr marL="114300" lvl="0" indent="0" algn="l" rtl="0">
              <a:lnSpc>
                <a:spcPct val="80000"/>
              </a:lnSpc>
              <a:spcBef>
                <a:spcPts val="292"/>
              </a:spcBef>
              <a:spcAft>
                <a:spcPts val="0"/>
              </a:spcAft>
              <a:buSzPts val="2120"/>
              <a:buNone/>
            </a:pPr>
            <a:endParaRPr lang="en-US" sz="2000" dirty="0">
              <a:solidFill>
                <a:schemeClr val="tx1"/>
              </a:solidFill>
            </a:endParaRPr>
          </a:p>
          <a:p>
            <a:pPr marL="114300" lvl="0" indent="0" algn="l" rtl="0">
              <a:lnSpc>
                <a:spcPct val="80000"/>
              </a:lnSpc>
              <a:spcBef>
                <a:spcPts val="292"/>
              </a:spcBef>
              <a:spcAft>
                <a:spcPts val="0"/>
              </a:spcAft>
              <a:buSzPts val="2120"/>
              <a:buNone/>
            </a:pPr>
            <a:r>
              <a:rPr lang="en-US" sz="2000" dirty="0"/>
              <a:t>OR</a:t>
            </a:r>
          </a:p>
          <a:p>
            <a:pPr marL="114300" lvl="0" indent="0" algn="l" rtl="0">
              <a:lnSpc>
                <a:spcPct val="80000"/>
              </a:lnSpc>
              <a:spcBef>
                <a:spcPts val="292"/>
              </a:spcBef>
              <a:spcAft>
                <a:spcPts val="0"/>
              </a:spcAft>
              <a:buSzPts val="2120"/>
              <a:buNone/>
            </a:pPr>
            <a:endParaRPr lang="en-US" sz="2000" dirty="0">
              <a:solidFill>
                <a:schemeClr val="tx1"/>
              </a:solidFill>
            </a:endParaRPr>
          </a:p>
          <a:p>
            <a:pPr marL="114300" lvl="0" indent="0" algn="l" rtl="0">
              <a:lnSpc>
                <a:spcPct val="80000"/>
              </a:lnSpc>
              <a:spcBef>
                <a:spcPts val="292"/>
              </a:spcBef>
              <a:spcAft>
                <a:spcPts val="0"/>
              </a:spcAft>
              <a:buSzPts val="2120"/>
              <a:buNone/>
            </a:pPr>
            <a:r>
              <a:rPr lang="en-US" sz="2000" dirty="0">
                <a:solidFill>
                  <a:schemeClr val="tx1"/>
                </a:solidFill>
              </a:rPr>
              <a:t>2.an </a:t>
            </a:r>
            <a:r>
              <a:rPr lang="en-US" sz="2000" u="sng" dirty="0">
                <a:solidFill>
                  <a:schemeClr val="tx1"/>
                </a:solidFill>
              </a:rPr>
              <a:t>intentional</a:t>
            </a:r>
            <a:r>
              <a:rPr lang="en-US" sz="2000" dirty="0">
                <a:solidFill>
                  <a:schemeClr val="tx1"/>
                </a:solidFill>
              </a:rPr>
              <a:t>, </a:t>
            </a:r>
            <a:r>
              <a:rPr lang="en-US" sz="2000" u="sng" dirty="0">
                <a:solidFill>
                  <a:schemeClr val="tx1"/>
                </a:solidFill>
              </a:rPr>
              <a:t>knowing</a:t>
            </a:r>
            <a:r>
              <a:rPr lang="en-US" sz="2000" dirty="0">
                <a:solidFill>
                  <a:schemeClr val="tx1"/>
                </a:solidFill>
              </a:rPr>
              <a:t> OR </a:t>
            </a:r>
            <a:r>
              <a:rPr lang="en-US" sz="2000" u="sng" dirty="0">
                <a:solidFill>
                  <a:schemeClr val="tx1"/>
                </a:solidFill>
              </a:rPr>
              <a:t>reckless</a:t>
            </a:r>
            <a:r>
              <a:rPr lang="en-US" sz="2000" dirty="0">
                <a:solidFill>
                  <a:schemeClr val="tx1"/>
                </a:solidFill>
              </a:rPr>
              <a:t> act intended to have the effect of endangering the physical health of the victim/complainant student?</a:t>
            </a:r>
          </a:p>
          <a:p>
            <a:pPr marL="114300" lvl="0" indent="0" algn="l" rtl="0">
              <a:lnSpc>
                <a:spcPct val="80000"/>
              </a:lnSpc>
              <a:spcBef>
                <a:spcPts val="292"/>
              </a:spcBef>
              <a:spcAft>
                <a:spcPts val="0"/>
              </a:spcAft>
              <a:buSzPts val="2120"/>
              <a:buNone/>
            </a:pPr>
            <a:endParaRPr lang="en-US" sz="2000" dirty="0"/>
          </a:p>
          <a:p>
            <a:pPr marL="114300" lvl="0" indent="0" algn="l" rtl="0">
              <a:lnSpc>
                <a:spcPct val="80000"/>
              </a:lnSpc>
              <a:spcBef>
                <a:spcPts val="292"/>
              </a:spcBef>
              <a:spcAft>
                <a:spcPts val="0"/>
              </a:spcAft>
              <a:buSzPts val="2120"/>
              <a:buNone/>
            </a:pPr>
            <a:r>
              <a:rPr lang="en-US" sz="2000" dirty="0">
                <a:solidFill>
                  <a:schemeClr val="tx1"/>
                </a:solidFill>
              </a:rPr>
              <a:t>OR</a:t>
            </a:r>
          </a:p>
          <a:p>
            <a:pPr marL="114300" lvl="0" indent="0" algn="l" rtl="0">
              <a:lnSpc>
                <a:spcPct val="80000"/>
              </a:lnSpc>
              <a:spcBef>
                <a:spcPts val="292"/>
              </a:spcBef>
              <a:spcAft>
                <a:spcPts val="0"/>
              </a:spcAft>
              <a:buSzPts val="2120"/>
              <a:buNone/>
            </a:pPr>
            <a:endParaRPr sz="2000" dirty="0">
              <a:solidFill>
                <a:schemeClr val="tx1"/>
              </a:solidFill>
            </a:endParaRPr>
          </a:p>
          <a:p>
            <a:pPr marL="114300" lvl="0" indent="0" algn="l" rtl="0">
              <a:lnSpc>
                <a:spcPct val="80000"/>
              </a:lnSpc>
              <a:spcBef>
                <a:spcPts val="892"/>
              </a:spcBef>
              <a:spcAft>
                <a:spcPts val="0"/>
              </a:spcAft>
              <a:buSzPts val="2120"/>
              <a:buNone/>
            </a:pPr>
            <a:r>
              <a:rPr lang="en-US" sz="2000" dirty="0">
                <a:solidFill>
                  <a:schemeClr val="tx1"/>
                </a:solidFill>
              </a:rPr>
              <a:t>3. an </a:t>
            </a:r>
            <a:r>
              <a:rPr lang="en-US" sz="2000" u="sng" dirty="0">
                <a:solidFill>
                  <a:schemeClr val="tx1"/>
                </a:solidFill>
              </a:rPr>
              <a:t>intentional</a:t>
            </a:r>
            <a:r>
              <a:rPr lang="en-US" sz="2000" dirty="0">
                <a:solidFill>
                  <a:schemeClr val="tx1"/>
                </a:solidFill>
              </a:rPr>
              <a:t>, </a:t>
            </a:r>
            <a:r>
              <a:rPr lang="en-US" sz="2000" u="sng" dirty="0">
                <a:solidFill>
                  <a:schemeClr val="tx1"/>
                </a:solidFill>
              </a:rPr>
              <a:t>knowing</a:t>
            </a:r>
            <a:r>
              <a:rPr lang="en-US" sz="2000" dirty="0">
                <a:solidFill>
                  <a:schemeClr val="tx1"/>
                </a:solidFill>
              </a:rPr>
              <a:t> OR </a:t>
            </a:r>
            <a:r>
              <a:rPr lang="en-US" sz="2000" u="sng" dirty="0">
                <a:solidFill>
                  <a:schemeClr val="tx1"/>
                </a:solidFill>
              </a:rPr>
              <a:t>reckless</a:t>
            </a:r>
            <a:r>
              <a:rPr lang="en-US" sz="2000" dirty="0">
                <a:solidFill>
                  <a:schemeClr val="tx1"/>
                </a:solidFill>
              </a:rPr>
              <a:t> act that should reasonably be expected to have the effect of endangering the mental health of the victim/complainant student? </a:t>
            </a:r>
            <a:r>
              <a:rPr lang="en-US" sz="2000" dirty="0"/>
              <a:t/>
            </a:r>
            <a:br>
              <a:rPr lang="en-US" sz="2000" dirty="0"/>
            </a:br>
            <a:endParaRPr lang="en-US" sz="2000" dirty="0"/>
          </a:p>
          <a:p>
            <a:pPr marL="114300" lvl="0" indent="0" algn="l" rtl="0">
              <a:lnSpc>
                <a:spcPct val="80000"/>
              </a:lnSpc>
              <a:spcBef>
                <a:spcPts val="892"/>
              </a:spcBef>
              <a:spcAft>
                <a:spcPts val="0"/>
              </a:spcAft>
              <a:buSzPts val="2120"/>
              <a:buNone/>
            </a:pPr>
            <a:r>
              <a:rPr lang="en-US" sz="2000" dirty="0"/>
              <a:t>OR </a:t>
            </a:r>
            <a:endParaRPr sz="2000" dirty="0"/>
          </a:p>
          <a:p>
            <a:pPr marL="114300" lvl="0" indent="0" algn="l" rtl="0">
              <a:lnSpc>
                <a:spcPct val="80000"/>
              </a:lnSpc>
              <a:spcBef>
                <a:spcPts val="892"/>
              </a:spcBef>
              <a:spcAft>
                <a:spcPts val="0"/>
              </a:spcAft>
              <a:buSzPts val="2120"/>
              <a:buNone/>
            </a:pPr>
            <a:r>
              <a:rPr lang="en-US" sz="2000" dirty="0"/>
              <a:t>4. an </a:t>
            </a:r>
            <a:r>
              <a:rPr lang="en-US" sz="2000" u="sng" dirty="0"/>
              <a:t>intentional</a:t>
            </a:r>
            <a:r>
              <a:rPr lang="en-US" sz="2000" dirty="0"/>
              <a:t>, </a:t>
            </a:r>
            <a:r>
              <a:rPr lang="en-US" sz="2000" u="sng" dirty="0"/>
              <a:t>knowing</a:t>
            </a:r>
            <a:r>
              <a:rPr lang="en-US" sz="2000" dirty="0"/>
              <a:t> OR </a:t>
            </a:r>
            <a:r>
              <a:rPr lang="en-US" sz="2000" u="sng" dirty="0"/>
              <a:t>reckless</a:t>
            </a:r>
            <a:r>
              <a:rPr lang="en-US" sz="2000" dirty="0"/>
              <a:t> act that should reasonably be expected to have the effect of endangering the physical health of the victim/complainant student? </a:t>
            </a:r>
            <a:r>
              <a:rPr lang="en-US" sz="1462" dirty="0"/>
              <a:t/>
            </a:r>
            <a:br>
              <a:rPr lang="en-US" sz="1462" dirty="0"/>
            </a:br>
            <a:endParaRPr sz="1462" dirty="0"/>
          </a:p>
          <a:p>
            <a:pPr marL="45720" lvl="0" indent="0" algn="l" rtl="0">
              <a:lnSpc>
                <a:spcPct val="100000"/>
              </a:lnSpc>
              <a:spcBef>
                <a:spcPts val="600"/>
              </a:spcBef>
              <a:spcAft>
                <a:spcPts val="0"/>
              </a:spcAft>
              <a:buClr>
                <a:schemeClr val="dk1"/>
              </a:buClr>
              <a:buSzPts val="2170"/>
              <a:buNone/>
            </a:pPr>
            <a:endParaRPr sz="942" dirty="0"/>
          </a:p>
        </p:txBody>
      </p:sp>
      <p:sp>
        <p:nvSpPr>
          <p:cNvPr id="1042" name="Google Shape;1042;p115"/>
          <p:cNvSpPr txBox="1">
            <a:spLocks noGrp="1"/>
          </p:cNvSpPr>
          <p:nvPr>
            <p:ph type="ftr" sz="quarter" idx="11"/>
          </p:nvPr>
        </p:nvSpPr>
        <p:spPr>
          <a:xfrm>
            <a:off x="696036" y="6356350"/>
            <a:ext cx="1015484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dirty="0"/>
              <a:t>For instructional purposes only. Shall not constitute legal advice. Work Product of Atty. H. Lynn. NOT TO BE REPRODUCED WITHOUT EXPRESS WRITTEN PERMISSION of Heather Lynn. Updated 10-6-20</a:t>
            </a:r>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a:t>
            </a:r>
          </a:p>
        </p:txBody>
      </p:sp>
      <p:sp>
        <p:nvSpPr>
          <p:cNvPr id="3" name="Text Placeholder 2"/>
          <p:cNvSpPr>
            <a:spLocks noGrp="1"/>
          </p:cNvSpPr>
          <p:nvPr>
            <p:ph idx="1"/>
          </p:nvPr>
        </p:nvSpPr>
        <p:spPr/>
        <p:txBody>
          <a:bodyPr/>
          <a:lstStyle/>
          <a:p>
            <a:r>
              <a:rPr lang="en-US" u="sng" dirty="0"/>
              <a:t>For Use during the Investigation Phase</a:t>
            </a:r>
            <a:r>
              <a:rPr lang="en-US" dirty="0"/>
              <a:t>.  These Slides are designed to help Investigators in their attempt to collect </a:t>
            </a:r>
            <a:r>
              <a:rPr lang="en-US" u="sng" dirty="0"/>
              <a:t>relevant</a:t>
            </a:r>
            <a:r>
              <a:rPr lang="en-US" dirty="0"/>
              <a:t> information, by informing their understanding of what “areas of inquiry” or “topics” they should be exploring in interviews, and/or what kinds of information in documents will be useful to gather in order to reach a decision in a case, depending upon the policy definition that is being examined (harassment or bullying, for example).</a:t>
            </a:r>
          </a:p>
        </p:txBody>
      </p:sp>
      <p:sp>
        <p:nvSpPr>
          <p:cNvPr id="4" name="Footer Placeholder 3"/>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10-6-20</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4138928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116"/>
          <p:cNvSpPr txBox="1">
            <a:spLocks noGrp="1"/>
          </p:cNvSpPr>
          <p:nvPr>
            <p:ph type="title"/>
          </p:nvPr>
        </p:nvSpPr>
        <p:spPr>
          <a:xfrm>
            <a:off x="232012" y="85459"/>
            <a:ext cx="10618868" cy="504201"/>
          </a:xfrm>
          <a:prstGeom prst="rect">
            <a:avLst/>
          </a:prstGeom>
          <a:noFill/>
          <a:ln>
            <a:noFill/>
          </a:ln>
        </p:spPr>
        <p:txBody>
          <a:bodyPr spcFirstLastPara="1" wrap="square" lIns="91425" tIns="45700" rIns="91425" bIns="45700" anchor="ctr" anchorCtr="0">
            <a:normAutofit fontScale="90000"/>
          </a:bodyPr>
          <a:lstStyle/>
          <a:p>
            <a:pPr lvl="0">
              <a:spcBef>
                <a:spcPts val="0"/>
              </a:spcBef>
              <a:buClr>
                <a:schemeClr val="dk1"/>
              </a:buClr>
              <a:buSzPts val="3959"/>
            </a:pPr>
            <a:r>
              <a:rPr lang="en-US" sz="3563" dirty="0"/>
              <a:t>Investigation Phase – Hazing Slide 2 of 2</a:t>
            </a:r>
            <a:endParaRPr sz="3600" dirty="0"/>
          </a:p>
        </p:txBody>
      </p:sp>
      <p:sp>
        <p:nvSpPr>
          <p:cNvPr id="1048" name="Google Shape;1048;p116"/>
          <p:cNvSpPr txBox="1">
            <a:spLocks noGrp="1"/>
          </p:cNvSpPr>
          <p:nvPr>
            <p:ph idx="1"/>
          </p:nvPr>
        </p:nvSpPr>
        <p:spPr>
          <a:xfrm>
            <a:off x="464024" y="589660"/>
            <a:ext cx="11468146" cy="5766690"/>
          </a:xfrm>
          <a:prstGeom prst="rect">
            <a:avLst/>
          </a:prstGeom>
          <a:noFill/>
          <a:ln>
            <a:noFill/>
          </a:ln>
        </p:spPr>
        <p:txBody>
          <a:bodyPr spcFirstLastPara="1" wrap="square" lIns="91425" tIns="45700" rIns="91425" bIns="45700" anchor="t" anchorCtr="0">
            <a:normAutofit/>
          </a:bodyPr>
          <a:lstStyle/>
          <a:p>
            <a:pPr marL="114300" indent="0">
              <a:lnSpc>
                <a:spcPct val="80000"/>
              </a:lnSpc>
              <a:spcBef>
                <a:spcPts val="879"/>
              </a:spcBef>
              <a:buSzPts val="2023"/>
              <a:buNone/>
            </a:pPr>
            <a:r>
              <a:rPr lang="en-US" sz="2000" b="1" dirty="0"/>
              <a:t>INVESTIGATOR INSTRUCTION: </a:t>
            </a:r>
            <a:r>
              <a:rPr lang="en-US" sz="2000" dirty="0"/>
              <a:t>In cases of alleged or suspected HAZING, interview questions and any reviews of documentary evidence should ALSO focus on and examine whether a RESPONDENT STUDENT‘s conduct was:</a:t>
            </a:r>
          </a:p>
          <a:p>
            <a:pPr marL="114300" lvl="0" indent="0" algn="l" rtl="0">
              <a:lnSpc>
                <a:spcPct val="80000"/>
              </a:lnSpc>
              <a:spcBef>
                <a:spcPts val="879"/>
              </a:spcBef>
              <a:spcAft>
                <a:spcPts val="0"/>
              </a:spcAft>
              <a:buSzPts val="2023"/>
              <a:buNone/>
            </a:pPr>
            <a:r>
              <a:rPr lang="en-US" sz="2000" dirty="0"/>
              <a:t>5. in connection with pledging in any organization which is affiliated with the educational institution? </a:t>
            </a:r>
          </a:p>
          <a:p>
            <a:pPr marL="114300" lvl="0" indent="0" algn="l" rtl="0">
              <a:lnSpc>
                <a:spcPct val="80000"/>
              </a:lnSpc>
              <a:spcBef>
                <a:spcPts val="879"/>
              </a:spcBef>
              <a:spcAft>
                <a:spcPts val="0"/>
              </a:spcAft>
              <a:buSzPts val="2023"/>
              <a:buNone/>
            </a:pPr>
            <a:r>
              <a:rPr lang="en-US" sz="2000" dirty="0"/>
              <a:t>OR</a:t>
            </a:r>
            <a:br>
              <a:rPr lang="en-US" sz="2000" dirty="0"/>
            </a:br>
            <a:r>
              <a:rPr lang="en-US" sz="2000" dirty="0"/>
              <a:t>6. in connection with being initiated into any organization which is affiliated with the educational institution? </a:t>
            </a:r>
          </a:p>
          <a:p>
            <a:pPr marL="114300" lvl="0" indent="0" algn="l" rtl="0">
              <a:lnSpc>
                <a:spcPct val="80000"/>
              </a:lnSpc>
              <a:spcBef>
                <a:spcPts val="879"/>
              </a:spcBef>
              <a:spcAft>
                <a:spcPts val="0"/>
              </a:spcAft>
              <a:buSzPts val="2023"/>
              <a:buNone/>
            </a:pPr>
            <a:r>
              <a:rPr lang="en-US" sz="2000" dirty="0">
                <a:solidFill>
                  <a:schemeClr val="tx1"/>
                </a:solidFill>
              </a:rPr>
              <a:t>OR</a:t>
            </a:r>
            <a:br>
              <a:rPr lang="en-US" sz="2000" dirty="0">
                <a:solidFill>
                  <a:schemeClr val="tx1"/>
                </a:solidFill>
              </a:rPr>
            </a:br>
            <a:r>
              <a:rPr lang="en-US" sz="2000" dirty="0">
                <a:solidFill>
                  <a:schemeClr val="tx1"/>
                </a:solidFill>
              </a:rPr>
              <a:t>7. in connection with affiliating with any organization which is affiliated with the educational institution? </a:t>
            </a:r>
            <a:endParaRPr sz="2000" dirty="0">
              <a:solidFill>
                <a:schemeClr val="tx1"/>
              </a:solidFill>
            </a:endParaRPr>
          </a:p>
          <a:p>
            <a:pPr marL="114300" lvl="0" indent="0" algn="l" rtl="0">
              <a:lnSpc>
                <a:spcPct val="80000"/>
              </a:lnSpc>
              <a:spcBef>
                <a:spcPts val="879"/>
              </a:spcBef>
              <a:spcAft>
                <a:spcPts val="0"/>
              </a:spcAft>
              <a:buSzPts val="2023"/>
              <a:buNone/>
            </a:pPr>
            <a:r>
              <a:rPr lang="en-US" sz="2000" dirty="0">
                <a:solidFill>
                  <a:schemeClr val="tx1"/>
                </a:solidFill>
              </a:rPr>
              <a:t>OR</a:t>
            </a:r>
            <a:br>
              <a:rPr lang="en-US" sz="2000" dirty="0">
                <a:solidFill>
                  <a:schemeClr val="tx1"/>
                </a:solidFill>
              </a:rPr>
            </a:br>
            <a:r>
              <a:rPr lang="en-US" sz="2000" dirty="0">
                <a:solidFill>
                  <a:schemeClr val="tx1"/>
                </a:solidFill>
              </a:rPr>
              <a:t>8. in connection with holding office in in any organization which is affiliated with the educational institution? </a:t>
            </a:r>
          </a:p>
          <a:p>
            <a:pPr marL="114300" lvl="0" indent="0" algn="l" rtl="0">
              <a:lnSpc>
                <a:spcPct val="80000"/>
              </a:lnSpc>
              <a:spcBef>
                <a:spcPts val="879"/>
              </a:spcBef>
              <a:spcAft>
                <a:spcPts val="0"/>
              </a:spcAft>
              <a:buSzPts val="2023"/>
              <a:buNone/>
            </a:pPr>
            <a:r>
              <a:rPr lang="en-US" sz="2000" dirty="0"/>
              <a:t>OR</a:t>
            </a:r>
            <a:endParaRPr sz="2000" dirty="0"/>
          </a:p>
          <a:p>
            <a:pPr marL="114300" lvl="0" indent="0" algn="l" rtl="0">
              <a:lnSpc>
                <a:spcPct val="80000"/>
              </a:lnSpc>
              <a:spcBef>
                <a:spcPts val="879"/>
              </a:spcBef>
              <a:spcAft>
                <a:spcPts val="0"/>
              </a:spcAft>
              <a:buSzPts val="2023"/>
              <a:buNone/>
            </a:pPr>
            <a:r>
              <a:rPr lang="en-US" sz="2000" dirty="0"/>
              <a:t>9. in connection with maintaining membership in any organization which is affiliated with the educational institution? Yes ____ No ______  </a:t>
            </a:r>
            <a:endParaRPr sz="2000" dirty="0"/>
          </a:p>
          <a:p>
            <a:pPr marL="45720" lvl="0" indent="0" algn="l" rtl="0">
              <a:lnSpc>
                <a:spcPct val="100000"/>
              </a:lnSpc>
              <a:spcBef>
                <a:spcPts val="879"/>
              </a:spcBef>
              <a:spcAft>
                <a:spcPts val="0"/>
              </a:spcAft>
              <a:buSzPts val="2170"/>
              <a:buNone/>
            </a:pPr>
            <a:endParaRPr sz="1395" dirty="0"/>
          </a:p>
          <a:p>
            <a:pPr marL="45720" lvl="0" indent="0" algn="l" rtl="0">
              <a:lnSpc>
                <a:spcPct val="100000"/>
              </a:lnSpc>
              <a:spcBef>
                <a:spcPts val="879"/>
              </a:spcBef>
              <a:spcAft>
                <a:spcPts val="600"/>
              </a:spcAft>
              <a:buSzPts val="2170"/>
              <a:buNone/>
            </a:pPr>
            <a:endParaRPr sz="1395" dirty="0"/>
          </a:p>
        </p:txBody>
      </p:sp>
      <p:sp>
        <p:nvSpPr>
          <p:cNvPr id="1049" name="Google Shape;1049;p116"/>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23"/>
          <p:cNvSpPr txBox="1">
            <a:spLocks noGrp="1"/>
          </p:cNvSpPr>
          <p:nvPr>
            <p:ph type="title"/>
          </p:nvPr>
        </p:nvSpPr>
        <p:spPr>
          <a:xfrm>
            <a:off x="3000375" y="165100"/>
            <a:ext cx="8596313" cy="83978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4400"/>
              <a:buFont typeface="Calibri"/>
              <a:buNone/>
            </a:pPr>
            <a:r>
              <a:rPr lang="en-US" sz="4400">
                <a:latin typeface="Calibri"/>
                <a:ea typeface="Calibri"/>
                <a:cs typeface="Calibri"/>
                <a:sym typeface="Calibri"/>
              </a:rPr>
              <a:t>Retaliation (Model Policy IV.(L). </a:t>
            </a:r>
            <a:endParaRPr/>
          </a:p>
        </p:txBody>
      </p:sp>
      <p:sp>
        <p:nvSpPr>
          <p:cNvPr id="1101" name="Google Shape;1101;p123"/>
          <p:cNvSpPr txBox="1">
            <a:spLocks noGrp="1"/>
          </p:cNvSpPr>
          <p:nvPr>
            <p:ph idx="1"/>
          </p:nvPr>
        </p:nvSpPr>
        <p:spPr>
          <a:xfrm>
            <a:off x="286604" y="1312863"/>
            <a:ext cx="11741274" cy="48244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2590"/>
              <a:buFont typeface="Arial"/>
              <a:buNone/>
            </a:pPr>
            <a:r>
              <a:rPr lang="en-US" sz="2590" u="sng" dirty="0">
                <a:solidFill>
                  <a:schemeClr val="dk1"/>
                </a:solidFill>
                <a:latin typeface="Calibri"/>
                <a:ea typeface="Calibri"/>
                <a:cs typeface="Calibri"/>
                <a:sym typeface="Calibri"/>
              </a:rPr>
              <a:t>Prohibited Conduct</a:t>
            </a:r>
            <a:r>
              <a:rPr lang="en-US" sz="2590" dirty="0">
                <a:solidFill>
                  <a:schemeClr val="dk1"/>
                </a:solidFill>
                <a:latin typeface="Calibri"/>
                <a:ea typeface="Calibri"/>
                <a:cs typeface="Calibri"/>
                <a:sym typeface="Calibri"/>
              </a:rPr>
              <a:t>: </a:t>
            </a:r>
            <a:r>
              <a:rPr lang="en-US" sz="2590" dirty="0">
                <a:solidFill>
                  <a:srgbClr val="FF0000"/>
                </a:solidFill>
                <a:latin typeface="Calibri"/>
                <a:ea typeface="Calibri"/>
                <a:cs typeface="Calibri"/>
                <a:sym typeface="Calibri"/>
              </a:rPr>
              <a:t>Retaliation is any adverse action by any persons (STAFF OR STUDENT) against a (student). </a:t>
            </a:r>
            <a:endParaRPr sz="2800" dirty="0">
              <a:solidFill>
                <a:srgbClr val="FF0000"/>
              </a:solidFill>
              <a:latin typeface="Calibri"/>
              <a:ea typeface="Calibri"/>
              <a:cs typeface="Calibri"/>
              <a:sym typeface="Calibri"/>
            </a:endParaRPr>
          </a:p>
          <a:p>
            <a:pPr marL="685800" lvl="1" indent="-228600" algn="l" rtl="0">
              <a:spcBef>
                <a:spcPts val="1044"/>
              </a:spcBef>
              <a:spcAft>
                <a:spcPts val="0"/>
              </a:spcAft>
              <a:buSzPts val="2220"/>
              <a:buFont typeface="Arial"/>
              <a:buChar char="•"/>
            </a:pPr>
            <a:r>
              <a:rPr lang="en-US" sz="2220" u="sng" dirty="0">
                <a:solidFill>
                  <a:schemeClr val="dk1"/>
                </a:solidFill>
                <a:latin typeface="Calibri"/>
                <a:ea typeface="Calibri"/>
                <a:cs typeface="Calibri"/>
                <a:sym typeface="Calibri"/>
              </a:rPr>
              <a:t>By Staff</a:t>
            </a:r>
            <a:r>
              <a:rPr lang="en-US" sz="2220" dirty="0">
                <a:solidFill>
                  <a:schemeClr val="dk1"/>
                </a:solidFill>
                <a:latin typeface="Calibri"/>
                <a:ea typeface="Calibri"/>
                <a:cs typeface="Calibri"/>
                <a:sym typeface="Calibri"/>
              </a:rPr>
              <a:t>: An adverse action may include “</a:t>
            </a:r>
            <a:r>
              <a:rPr lang="en-US" sz="2220" b="1" dirty="0">
                <a:solidFill>
                  <a:srgbClr val="FF0000"/>
                </a:solidFill>
                <a:latin typeface="Calibri"/>
                <a:ea typeface="Calibri"/>
                <a:cs typeface="Calibri"/>
                <a:sym typeface="Calibri"/>
              </a:rPr>
              <a:t>conduct by a school employee directed at a student in the form of intimidation or reprisal</a:t>
            </a:r>
            <a:r>
              <a:rPr lang="en-US" sz="2220" dirty="0">
                <a:solidFill>
                  <a:srgbClr val="FF0000"/>
                </a:solidFill>
                <a:latin typeface="Calibri"/>
                <a:ea typeface="Calibri"/>
                <a:cs typeface="Calibri"/>
                <a:sym typeface="Calibri"/>
              </a:rPr>
              <a:t> </a:t>
            </a:r>
            <a:r>
              <a:rPr lang="en-US" sz="2220" dirty="0">
                <a:solidFill>
                  <a:schemeClr val="dk1"/>
                </a:solidFill>
                <a:latin typeface="Calibri"/>
                <a:ea typeface="Calibri"/>
                <a:cs typeface="Calibri"/>
                <a:sym typeface="Calibri"/>
              </a:rPr>
              <a:t>such as diminishment of grades, suspension, expulsion, change in educational conditions, loss of privileges or benefits, or other unwarranted disciplinary action.” </a:t>
            </a:r>
            <a:endParaRPr sz="2400" dirty="0">
              <a:solidFill>
                <a:schemeClr val="dk1"/>
              </a:solidFill>
              <a:latin typeface="Calibri"/>
              <a:ea typeface="Calibri"/>
              <a:cs typeface="Calibri"/>
              <a:sym typeface="Calibri"/>
            </a:endParaRPr>
          </a:p>
          <a:p>
            <a:pPr marL="685800" lvl="1" indent="-228600" algn="l" rtl="0">
              <a:spcBef>
                <a:spcPts val="1044"/>
              </a:spcBef>
              <a:spcAft>
                <a:spcPts val="0"/>
              </a:spcAft>
              <a:buSzPts val="2220"/>
              <a:buFont typeface="Arial"/>
              <a:buChar char="•"/>
            </a:pPr>
            <a:r>
              <a:rPr lang="en-US" sz="2220" u="sng" dirty="0">
                <a:solidFill>
                  <a:schemeClr val="dk1"/>
                </a:solidFill>
                <a:latin typeface="Calibri"/>
                <a:ea typeface="Calibri"/>
                <a:cs typeface="Calibri"/>
                <a:sym typeface="Calibri"/>
              </a:rPr>
              <a:t>By Student</a:t>
            </a:r>
            <a:r>
              <a:rPr lang="en-US" sz="2220" dirty="0">
                <a:solidFill>
                  <a:schemeClr val="dk1"/>
                </a:solidFill>
                <a:latin typeface="Calibri"/>
                <a:ea typeface="Calibri"/>
                <a:cs typeface="Calibri"/>
                <a:sym typeface="Calibri"/>
              </a:rPr>
              <a:t>: Retaliation may also include conduct by a </a:t>
            </a:r>
            <a:r>
              <a:rPr lang="en-US" sz="2220" u="sng" dirty="0">
                <a:solidFill>
                  <a:schemeClr val="dk1"/>
                </a:solidFill>
                <a:latin typeface="Calibri"/>
                <a:ea typeface="Calibri"/>
                <a:cs typeface="Calibri"/>
                <a:sym typeface="Calibri"/>
              </a:rPr>
              <a:t>student directed at another student </a:t>
            </a:r>
            <a:r>
              <a:rPr lang="en-US" sz="2220" dirty="0">
                <a:solidFill>
                  <a:schemeClr val="dk1"/>
                </a:solidFill>
                <a:latin typeface="Calibri"/>
                <a:ea typeface="Calibri"/>
                <a:cs typeface="Calibri"/>
                <a:sym typeface="Calibri"/>
              </a:rPr>
              <a:t>in the form of </a:t>
            </a:r>
            <a:r>
              <a:rPr lang="en-US" sz="2220" dirty="0">
                <a:solidFill>
                  <a:srgbClr val="FF0000"/>
                </a:solidFill>
                <a:latin typeface="Calibri"/>
                <a:ea typeface="Calibri"/>
                <a:cs typeface="Calibri"/>
                <a:sym typeface="Calibri"/>
              </a:rPr>
              <a:t>further harassment intimidation and reprisal.</a:t>
            </a:r>
            <a:endParaRPr sz="2220" u="sng" dirty="0">
              <a:solidFill>
                <a:srgbClr val="FF0000"/>
              </a:solidFill>
              <a:latin typeface="Calibri"/>
              <a:ea typeface="Calibri"/>
              <a:cs typeface="Calibri"/>
              <a:sym typeface="Calibri"/>
            </a:endParaRPr>
          </a:p>
          <a:p>
            <a:pPr marL="45720" lvl="0" indent="0" algn="l" rtl="0">
              <a:spcBef>
                <a:spcPts val="1118"/>
              </a:spcBef>
              <a:spcAft>
                <a:spcPts val="0"/>
              </a:spcAft>
              <a:buSzPts val="2590"/>
              <a:buFont typeface="Arial"/>
              <a:buNone/>
            </a:pPr>
            <a:r>
              <a:rPr lang="en-US" sz="2590" dirty="0">
                <a:solidFill>
                  <a:schemeClr val="dk1"/>
                </a:solidFill>
                <a:latin typeface="Calibri"/>
                <a:ea typeface="Calibri"/>
                <a:cs typeface="Calibri"/>
                <a:sym typeface="Calibri"/>
              </a:rPr>
              <a:t>Originally limited to protecting students connected to harassment investigations. In 2015 VT expanded it to protect Vermont students in cases of hazing and bullying as well as harassment cases.</a:t>
            </a:r>
            <a:endParaRPr sz="2590" dirty="0">
              <a:solidFill>
                <a:schemeClr val="dk1"/>
              </a:solidFill>
              <a:latin typeface="Calibri"/>
              <a:ea typeface="Calibri"/>
              <a:cs typeface="Calibri"/>
              <a:sym typeface="Calibri"/>
            </a:endParaRPr>
          </a:p>
          <a:p>
            <a:pPr marL="45720" lvl="0" indent="0" algn="l" rtl="0">
              <a:spcBef>
                <a:spcPts val="1118"/>
              </a:spcBef>
              <a:spcAft>
                <a:spcPts val="0"/>
              </a:spcAft>
              <a:buSzPts val="2590"/>
              <a:buFont typeface="Arial"/>
              <a:buNone/>
            </a:pPr>
            <a:r>
              <a:rPr lang="en-US" sz="2590" dirty="0">
                <a:solidFill>
                  <a:srgbClr val="00B050"/>
                </a:solidFill>
                <a:latin typeface="Calibri"/>
                <a:ea typeface="Calibri"/>
                <a:cs typeface="Calibri"/>
                <a:sym typeface="Calibri"/>
              </a:rPr>
              <a:t>It protects students “who assist() or participate() in an investigation, proceeding or hearing related to the (HHB investigation).</a:t>
            </a:r>
            <a:r>
              <a:rPr lang="en-US" sz="2590" dirty="0">
                <a:solidFill>
                  <a:schemeClr val="dk1"/>
                </a:solidFill>
                <a:latin typeface="Calibri"/>
                <a:ea typeface="Calibri"/>
                <a:cs typeface="Calibri"/>
                <a:sym typeface="Calibri"/>
              </a:rPr>
              <a:t>”</a:t>
            </a:r>
            <a:endParaRPr sz="2590" dirty="0">
              <a:solidFill>
                <a:schemeClr val="dk1"/>
              </a:solidFill>
              <a:latin typeface="Calibri"/>
              <a:ea typeface="Calibri"/>
              <a:cs typeface="Calibri"/>
              <a:sym typeface="Calibri"/>
            </a:endParaRPr>
          </a:p>
          <a:p>
            <a:pPr marL="45720" lvl="0" indent="0" algn="l" rtl="0">
              <a:spcBef>
                <a:spcPts val="1118"/>
              </a:spcBef>
              <a:spcAft>
                <a:spcPts val="0"/>
              </a:spcAft>
              <a:buSzPts val="2590"/>
              <a:buFont typeface="Arial"/>
              <a:buNone/>
            </a:pPr>
            <a:endParaRPr sz="2590" dirty="0">
              <a:solidFill>
                <a:schemeClr val="dk1"/>
              </a:solidFill>
              <a:latin typeface="Calibri"/>
              <a:ea typeface="Calibri"/>
              <a:cs typeface="Calibri"/>
              <a:sym typeface="Calibri"/>
            </a:endParaRPr>
          </a:p>
        </p:txBody>
      </p:sp>
      <p:sp>
        <p:nvSpPr>
          <p:cNvPr id="1102" name="Google Shape;1102;p123"/>
          <p:cNvSpPr txBox="1">
            <a:spLocks noGrp="1"/>
          </p:cNvSpPr>
          <p:nvPr>
            <p:ph type="ftr" sz="quarter" idx="11"/>
          </p:nvPr>
        </p:nvSpPr>
        <p:spPr>
          <a:xfrm>
            <a:off x="2298700" y="6356350"/>
            <a:ext cx="58547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b="0" i="0" u="none" strike="noStrike" cap="none">
                <a:solidFill>
                  <a:srgbClr val="888888"/>
                </a:solidFill>
                <a:latin typeface="Calibri"/>
                <a:ea typeface="Calibri"/>
                <a:cs typeface="Calibri"/>
                <a:sym typeface="Calibri"/>
              </a:rPr>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24"/>
          <p:cNvSpPr txBox="1">
            <a:spLocks noGrp="1"/>
          </p:cNvSpPr>
          <p:nvPr>
            <p:ph type="title"/>
          </p:nvPr>
        </p:nvSpPr>
        <p:spPr>
          <a:xfrm>
            <a:off x="286603" y="156754"/>
            <a:ext cx="10564277" cy="618309"/>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dk1"/>
              </a:buClr>
              <a:buSzPts val="3600"/>
              <a:buFont typeface="Corbel"/>
              <a:buNone/>
            </a:pPr>
            <a:r>
              <a:rPr lang="en-US" sz="3600" dirty="0"/>
              <a:t>Investigator Phase: Retaliation 1 of 5 </a:t>
            </a:r>
            <a:r>
              <a:rPr lang="en-US" sz="3600" b="1" dirty="0">
                <a:solidFill>
                  <a:srgbClr val="FF0000"/>
                </a:solidFill>
              </a:rPr>
              <a:t>NEW!</a:t>
            </a:r>
            <a:endParaRPr sz="3600" dirty="0">
              <a:solidFill>
                <a:srgbClr val="FF0000"/>
              </a:solidFill>
            </a:endParaRPr>
          </a:p>
        </p:txBody>
      </p:sp>
      <p:sp>
        <p:nvSpPr>
          <p:cNvPr id="1108" name="Google Shape;1108;p124"/>
          <p:cNvSpPr txBox="1">
            <a:spLocks noGrp="1"/>
          </p:cNvSpPr>
          <p:nvPr>
            <p:ph idx="1"/>
          </p:nvPr>
        </p:nvSpPr>
        <p:spPr>
          <a:xfrm>
            <a:off x="286603" y="156754"/>
            <a:ext cx="11905397" cy="6083408"/>
          </a:xfrm>
          <a:prstGeom prst="rect">
            <a:avLst/>
          </a:prstGeom>
          <a:noFill/>
          <a:ln>
            <a:noFill/>
          </a:ln>
        </p:spPr>
        <p:txBody>
          <a:bodyPr spcFirstLastPara="1" wrap="square" lIns="91425" tIns="45700" rIns="91425" bIns="45700" anchor="ctr" anchorCtr="0">
            <a:normAutofit lnSpcReduction="10000"/>
          </a:bodyPr>
          <a:lstStyle/>
          <a:p>
            <a:pPr marL="45720" lvl="0" indent="0">
              <a:lnSpc>
                <a:spcPct val="100000"/>
              </a:lnSpc>
              <a:spcBef>
                <a:spcPts val="0"/>
              </a:spcBef>
              <a:buSzPts val="2175"/>
              <a:buNone/>
            </a:pPr>
            <a:endParaRPr lang="en-US" sz="2000" b="1" dirty="0"/>
          </a:p>
          <a:p>
            <a:pPr marL="45720" lvl="0" indent="0">
              <a:lnSpc>
                <a:spcPct val="100000"/>
              </a:lnSpc>
              <a:spcBef>
                <a:spcPts val="0"/>
              </a:spcBef>
              <a:buSzPts val="2175"/>
              <a:buNone/>
            </a:pPr>
            <a:endParaRPr lang="en-US" sz="2000" b="1" dirty="0"/>
          </a:p>
          <a:p>
            <a:pPr marL="45720" lvl="0" indent="0">
              <a:lnSpc>
                <a:spcPct val="100000"/>
              </a:lnSpc>
              <a:spcBef>
                <a:spcPts val="0"/>
              </a:spcBef>
              <a:buSzPts val="2175"/>
              <a:buNone/>
            </a:pPr>
            <a:r>
              <a:rPr lang="en-US" sz="2000" b="1" dirty="0"/>
              <a:t>IN CASES WHERE THE RESPONDENT IS A STAFF MEMBER/TEACHER/ EMPLOYEE</a:t>
            </a:r>
            <a:r>
              <a:rPr lang="en-US" sz="2000" b="1" dirty="0">
                <a:solidFill>
                  <a:srgbClr val="FF0000"/>
                </a:solidFill>
              </a:rPr>
              <a:t>*</a:t>
            </a:r>
            <a:r>
              <a:rPr lang="en-US" sz="2000" b="1" dirty="0"/>
              <a:t>:  </a:t>
            </a:r>
          </a:p>
          <a:p>
            <a:pPr marL="45720" lvl="0" indent="0">
              <a:lnSpc>
                <a:spcPct val="100000"/>
              </a:lnSpc>
              <a:spcBef>
                <a:spcPts val="0"/>
              </a:spcBef>
              <a:buSzPts val="2175"/>
              <a:buNone/>
            </a:pPr>
            <a:r>
              <a:rPr lang="en-US" sz="2000" b="1" dirty="0"/>
              <a:t>INVESTIGATOR INSTRUCTION: </a:t>
            </a:r>
          </a:p>
          <a:p>
            <a:pPr marL="45720" lvl="0" indent="0">
              <a:lnSpc>
                <a:spcPct val="100000"/>
              </a:lnSpc>
              <a:spcBef>
                <a:spcPts val="0"/>
              </a:spcBef>
              <a:buSzPts val="2175"/>
              <a:buNone/>
            </a:pPr>
            <a:r>
              <a:rPr lang="en-US" sz="2000" dirty="0"/>
              <a:t>In cases of alleged or suspected RETALIATION BY A STAFF MEMBER/TEACHER/EMPLOYEE, interview questions and any reviews of documentary evidence should focus on and examine whether a RESPONDENT STAFF MEMBER’S conduct was….:</a:t>
            </a:r>
          </a:p>
          <a:p>
            <a:pPr marL="45720" lvl="0" indent="0">
              <a:lnSpc>
                <a:spcPct val="100000"/>
              </a:lnSpc>
              <a:spcBef>
                <a:spcPts val="0"/>
              </a:spcBef>
              <a:buSzPts val="2175"/>
              <a:buNone/>
            </a:pPr>
            <a:endParaRPr lang="en-US" sz="2000" dirty="0"/>
          </a:p>
          <a:p>
            <a:pPr marL="45720" lvl="0" indent="0" algn="l" rtl="0">
              <a:lnSpc>
                <a:spcPct val="100000"/>
              </a:lnSpc>
              <a:spcBef>
                <a:spcPts val="0"/>
              </a:spcBef>
              <a:spcAft>
                <a:spcPts val="0"/>
              </a:spcAft>
              <a:buSzPts val="2175"/>
              <a:buNone/>
            </a:pPr>
            <a:r>
              <a:rPr lang="en-US" sz="2000" dirty="0">
                <a:solidFill>
                  <a:schemeClr val="dk1"/>
                </a:solidFill>
              </a:rPr>
              <a:t>1…….directed against a complainant/victim student who has </a:t>
            </a:r>
            <a:r>
              <a:rPr lang="en-US" sz="2000" b="1" u="sng" dirty="0">
                <a:solidFill>
                  <a:schemeClr val="dk1"/>
                </a:solidFill>
              </a:rPr>
              <a:t>filed</a:t>
            </a:r>
            <a:r>
              <a:rPr lang="en-US" sz="2000" b="1" dirty="0">
                <a:solidFill>
                  <a:schemeClr val="dk1"/>
                </a:solidFill>
              </a:rPr>
              <a:t> a complaint of harassment, hazing or </a:t>
            </a:r>
            <a:r>
              <a:rPr lang="en-US" sz="2000" b="1" dirty="0">
                <a:solidFill>
                  <a:schemeClr val="tx1"/>
                </a:solidFill>
              </a:rPr>
              <a:t>bully</a:t>
            </a:r>
            <a:r>
              <a:rPr lang="en-US" sz="2000" dirty="0">
                <a:solidFill>
                  <a:schemeClr val="tx1"/>
                </a:solidFill>
              </a:rPr>
              <a:t>ing? </a:t>
            </a:r>
          </a:p>
          <a:p>
            <a:pPr marL="45720" lvl="0" indent="0" algn="l" rtl="0">
              <a:lnSpc>
                <a:spcPct val="100000"/>
              </a:lnSpc>
              <a:spcBef>
                <a:spcPts val="0"/>
              </a:spcBef>
              <a:spcAft>
                <a:spcPts val="0"/>
              </a:spcAft>
              <a:buSzPts val="2175"/>
              <a:buNone/>
            </a:pPr>
            <a:r>
              <a:rPr lang="en-US" sz="2000" b="1" dirty="0">
                <a:solidFill>
                  <a:schemeClr val="tx1"/>
                </a:solidFill>
              </a:rPr>
              <a:t>AND IF SO - </a:t>
            </a:r>
          </a:p>
          <a:p>
            <a:pPr marL="45720" lvl="0" indent="0" algn="l" rtl="0">
              <a:lnSpc>
                <a:spcPct val="100000"/>
              </a:lnSpc>
              <a:spcBef>
                <a:spcPts val="0"/>
              </a:spcBef>
              <a:spcAft>
                <a:spcPts val="0"/>
              </a:spcAft>
              <a:buSzPts val="2175"/>
              <a:buNone/>
            </a:pPr>
            <a:r>
              <a:rPr lang="en-US" sz="2000" dirty="0">
                <a:solidFill>
                  <a:schemeClr val="tx1"/>
                </a:solidFill>
              </a:rPr>
              <a:t>2(a)Was the alleged conduct intimidation or reprisal such as </a:t>
            </a:r>
            <a:r>
              <a:rPr lang="en-US" sz="2000" b="1" dirty="0">
                <a:solidFill>
                  <a:schemeClr val="tx1"/>
                </a:solidFill>
              </a:rPr>
              <a:t>diminishment of grades</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2(b) Was the alleged conduct intimidation or reprisal such as </a:t>
            </a:r>
            <a:r>
              <a:rPr lang="en-US" sz="2000" b="1" dirty="0">
                <a:solidFill>
                  <a:schemeClr val="tx1"/>
                </a:solidFill>
              </a:rPr>
              <a:t>suspension</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2(c) Was the alleged conduct intimidation or reprisal such as change in </a:t>
            </a:r>
            <a:r>
              <a:rPr lang="en-US" sz="2000" b="1" dirty="0">
                <a:solidFill>
                  <a:schemeClr val="tx1"/>
                </a:solidFill>
              </a:rPr>
              <a:t>educational conditions</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2(d) Was the alleged conduct intimidation or reprisal such as </a:t>
            </a:r>
            <a:r>
              <a:rPr lang="en-US" sz="2000" b="1" dirty="0">
                <a:solidFill>
                  <a:schemeClr val="tx1"/>
                </a:solidFill>
              </a:rPr>
              <a:t>loss of privileges</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2(e) Was the alleged conduct intimidation or reprisal such as </a:t>
            </a:r>
            <a:r>
              <a:rPr lang="en-US" sz="2000" b="1" dirty="0">
                <a:solidFill>
                  <a:schemeClr val="tx1"/>
                </a:solidFill>
              </a:rPr>
              <a:t>loss of benefits</a:t>
            </a:r>
            <a:r>
              <a:rPr lang="en-US" sz="2000" dirty="0">
                <a:solidFill>
                  <a:schemeClr val="tx1"/>
                </a:solidFill>
              </a:rPr>
              <a:t>? </a:t>
            </a:r>
            <a:r>
              <a:rPr lang="en-US" sz="2000" dirty="0"/>
              <a:t>O</a:t>
            </a:r>
            <a:r>
              <a:rPr lang="en-US" sz="2000" dirty="0">
                <a:solidFill>
                  <a:schemeClr val="tx1"/>
                </a:solidFill>
              </a:rPr>
              <a:t>R</a:t>
            </a:r>
          </a:p>
          <a:p>
            <a:pPr marL="45720" lvl="0" indent="0" algn="l" rtl="0">
              <a:lnSpc>
                <a:spcPct val="100000"/>
              </a:lnSpc>
              <a:spcBef>
                <a:spcPts val="0"/>
              </a:spcBef>
              <a:spcAft>
                <a:spcPts val="0"/>
              </a:spcAft>
              <a:buSzPts val="2175"/>
              <a:buNone/>
            </a:pPr>
            <a:r>
              <a:rPr lang="en-US" sz="2000" dirty="0">
                <a:solidFill>
                  <a:schemeClr val="tx1"/>
                </a:solidFill>
              </a:rPr>
              <a:t>2(f) Was the alleged conduct intimidation or reprisal such as </a:t>
            </a:r>
            <a:r>
              <a:rPr lang="en-US" sz="2000" b="1" dirty="0">
                <a:solidFill>
                  <a:schemeClr val="tx1"/>
                </a:solidFill>
              </a:rPr>
              <a:t>unwarranted disciplinary action</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 2(g) Was the alleged conduct intimidation or reprisal of </a:t>
            </a:r>
            <a:r>
              <a:rPr lang="en-US" sz="2000" b="1" dirty="0">
                <a:solidFill>
                  <a:schemeClr val="tx1"/>
                </a:solidFill>
              </a:rPr>
              <a:t>some other kind not listed above</a:t>
            </a:r>
            <a:r>
              <a:rPr lang="en-US" sz="2000" dirty="0">
                <a:solidFill>
                  <a:schemeClr val="tx1"/>
                </a:solidFill>
              </a:rPr>
              <a:t>? </a:t>
            </a:r>
          </a:p>
          <a:p>
            <a:pPr marL="45720" lvl="0" indent="0" algn="l" rtl="0">
              <a:lnSpc>
                <a:spcPct val="100000"/>
              </a:lnSpc>
              <a:spcBef>
                <a:spcPts val="0"/>
              </a:spcBef>
              <a:spcAft>
                <a:spcPts val="0"/>
              </a:spcAft>
              <a:buSzPts val="2175"/>
              <a:buNone/>
            </a:pPr>
            <a:endParaRPr lang="en-US" sz="2000" dirty="0"/>
          </a:p>
          <a:p>
            <a:pPr marL="45720" lvl="0" indent="0" algn="l" rtl="0">
              <a:lnSpc>
                <a:spcPct val="100000"/>
              </a:lnSpc>
              <a:spcBef>
                <a:spcPts val="0"/>
              </a:spcBef>
              <a:spcAft>
                <a:spcPts val="0"/>
              </a:spcAft>
              <a:buSzPts val="2175"/>
              <a:buNone/>
            </a:pPr>
            <a:r>
              <a:rPr lang="en-US" sz="2000" dirty="0">
                <a:solidFill>
                  <a:srgbClr val="FF0000"/>
                </a:solidFill>
              </a:rPr>
              <a:t>* </a:t>
            </a:r>
            <a:r>
              <a:rPr lang="en-US" sz="2000" dirty="0">
                <a:solidFill>
                  <a:schemeClr val="dk1"/>
                </a:solidFill>
              </a:rPr>
              <a:t>If the accused is a student, proceed to slide 4.</a:t>
            </a:r>
            <a:endParaRPr sz="2000" dirty="0">
              <a:solidFill>
                <a:schemeClr val="dk1"/>
              </a:solidFill>
            </a:endParaRPr>
          </a:p>
        </p:txBody>
      </p:sp>
      <p:sp>
        <p:nvSpPr>
          <p:cNvPr id="1109" name="Google Shape;1109;p124"/>
          <p:cNvSpPr txBox="1">
            <a:spLocks noGrp="1"/>
          </p:cNvSpPr>
          <p:nvPr>
            <p:ph type="ftr" sz="quarter" idx="11"/>
          </p:nvPr>
        </p:nvSpPr>
        <p:spPr>
          <a:xfrm>
            <a:off x="2572279" y="6240161"/>
            <a:ext cx="7084177" cy="47012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24"/>
          <p:cNvSpPr txBox="1">
            <a:spLocks noGrp="1"/>
          </p:cNvSpPr>
          <p:nvPr>
            <p:ph type="title"/>
          </p:nvPr>
        </p:nvSpPr>
        <p:spPr>
          <a:xfrm>
            <a:off x="286603" y="156754"/>
            <a:ext cx="10564277" cy="618309"/>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dk1"/>
              </a:buClr>
              <a:buSzPts val="3600"/>
              <a:buFont typeface="Corbel"/>
              <a:buNone/>
            </a:pPr>
            <a:r>
              <a:rPr lang="en-US" sz="3600" dirty="0"/>
              <a:t>Investigator Phase: Retaliation 2 of 5 </a:t>
            </a:r>
            <a:r>
              <a:rPr lang="en-US" sz="3600" b="1" dirty="0">
                <a:solidFill>
                  <a:srgbClr val="FF0000"/>
                </a:solidFill>
              </a:rPr>
              <a:t>NEW!</a:t>
            </a:r>
            <a:endParaRPr sz="3600" dirty="0">
              <a:solidFill>
                <a:srgbClr val="FF0000"/>
              </a:solidFill>
            </a:endParaRPr>
          </a:p>
        </p:txBody>
      </p:sp>
      <p:sp>
        <p:nvSpPr>
          <p:cNvPr id="1108" name="Google Shape;1108;p124"/>
          <p:cNvSpPr txBox="1">
            <a:spLocks noGrp="1"/>
          </p:cNvSpPr>
          <p:nvPr>
            <p:ph idx="1"/>
          </p:nvPr>
        </p:nvSpPr>
        <p:spPr>
          <a:xfrm>
            <a:off x="286603" y="775062"/>
            <a:ext cx="11905397" cy="5465099"/>
          </a:xfrm>
          <a:prstGeom prst="rect">
            <a:avLst/>
          </a:prstGeom>
          <a:noFill/>
          <a:ln>
            <a:noFill/>
          </a:ln>
        </p:spPr>
        <p:txBody>
          <a:bodyPr spcFirstLastPara="1" wrap="square" lIns="91425" tIns="45700" rIns="91425" bIns="45700" anchor="ctr" anchorCtr="0">
            <a:normAutofit fontScale="92500" lnSpcReduction="10000"/>
          </a:bodyPr>
          <a:lstStyle/>
          <a:p>
            <a:pPr marL="45720" lvl="0" indent="0">
              <a:lnSpc>
                <a:spcPct val="100000"/>
              </a:lnSpc>
              <a:spcBef>
                <a:spcPts val="0"/>
              </a:spcBef>
              <a:buSzPts val="2175"/>
              <a:buNone/>
            </a:pPr>
            <a:endParaRPr lang="en-US" sz="2000" b="1" dirty="0"/>
          </a:p>
          <a:p>
            <a:pPr marL="45720" lvl="0" indent="0">
              <a:lnSpc>
                <a:spcPct val="100000"/>
              </a:lnSpc>
              <a:spcBef>
                <a:spcPts val="0"/>
              </a:spcBef>
              <a:buSzPts val="2175"/>
              <a:buNone/>
            </a:pPr>
            <a:endParaRPr lang="en-US" sz="2000" b="1" dirty="0"/>
          </a:p>
          <a:p>
            <a:pPr marL="45720" lvl="0" indent="0">
              <a:lnSpc>
                <a:spcPct val="100000"/>
              </a:lnSpc>
              <a:spcBef>
                <a:spcPts val="0"/>
              </a:spcBef>
              <a:buSzPts val="2175"/>
              <a:buNone/>
            </a:pPr>
            <a:r>
              <a:rPr lang="en-US" sz="2000" b="1" dirty="0"/>
              <a:t>IN CASES WHERE THE RESPONDENT IS A STAFF MEMBER/TEACHER/ EMPLOYEE</a:t>
            </a:r>
            <a:r>
              <a:rPr lang="en-US" sz="2000" b="1" dirty="0">
                <a:solidFill>
                  <a:srgbClr val="FF0000"/>
                </a:solidFill>
              </a:rPr>
              <a:t>*</a:t>
            </a:r>
            <a:r>
              <a:rPr lang="en-US" sz="2000" b="1" dirty="0"/>
              <a:t>:  </a:t>
            </a:r>
          </a:p>
          <a:p>
            <a:pPr marL="45720" lvl="0" indent="0">
              <a:lnSpc>
                <a:spcPct val="100000"/>
              </a:lnSpc>
              <a:spcBef>
                <a:spcPts val="0"/>
              </a:spcBef>
              <a:buSzPts val="2175"/>
              <a:buNone/>
            </a:pPr>
            <a:r>
              <a:rPr lang="en-US" sz="2000" b="1" dirty="0"/>
              <a:t>INVESTIGATOR INSTRUCTION: </a:t>
            </a:r>
          </a:p>
          <a:p>
            <a:pPr marL="45720" lvl="0" indent="0">
              <a:lnSpc>
                <a:spcPct val="100000"/>
              </a:lnSpc>
              <a:spcBef>
                <a:spcPts val="0"/>
              </a:spcBef>
              <a:buSzPts val="2175"/>
              <a:buNone/>
            </a:pPr>
            <a:r>
              <a:rPr lang="en-US" sz="2000" dirty="0"/>
              <a:t>In cases of alleged or suspected RETALIATION BY A STAFF MEMBER/TEACHER/EMPLOYEE, interview questions and any reviews of documentary evidence should ALSO focus on and examine whether a RESPONDENT STAFF MEMBER’S conduct was…..:</a:t>
            </a:r>
          </a:p>
          <a:p>
            <a:pPr marL="45720" lvl="0" indent="0">
              <a:lnSpc>
                <a:spcPct val="100000"/>
              </a:lnSpc>
              <a:spcBef>
                <a:spcPts val="0"/>
              </a:spcBef>
              <a:buSzPts val="2175"/>
              <a:buNone/>
            </a:pPr>
            <a:endParaRPr lang="en-US" sz="2000" dirty="0"/>
          </a:p>
          <a:p>
            <a:pPr marL="45720" lvl="0" indent="0">
              <a:lnSpc>
                <a:spcPct val="100000"/>
              </a:lnSpc>
              <a:spcBef>
                <a:spcPts val="0"/>
              </a:spcBef>
              <a:buSzPts val="2175"/>
              <a:buNone/>
            </a:pPr>
            <a:r>
              <a:rPr lang="en-US" sz="2000" dirty="0">
                <a:solidFill>
                  <a:schemeClr val="dk1"/>
                </a:solidFill>
              </a:rPr>
              <a:t>1…..directed against a complainant/victim student who has </a:t>
            </a:r>
            <a:r>
              <a:rPr lang="en-US" sz="2000" b="1" u="sng" dirty="0">
                <a:solidFill>
                  <a:schemeClr val="dk1"/>
                </a:solidFill>
              </a:rPr>
              <a:t>participated</a:t>
            </a:r>
            <a:r>
              <a:rPr lang="en-US" sz="2000" b="1" dirty="0">
                <a:solidFill>
                  <a:schemeClr val="dk1"/>
                </a:solidFill>
              </a:rPr>
              <a:t> in an investigation of harassment, hazing or bullying</a:t>
            </a:r>
            <a:r>
              <a:rPr lang="en-US" sz="2000" dirty="0">
                <a:solidFill>
                  <a:schemeClr val="dk1"/>
                </a:solidFill>
              </a:rPr>
              <a:t>? </a:t>
            </a:r>
            <a:r>
              <a:rPr lang="en-US" sz="2000" dirty="0">
                <a:solidFill>
                  <a:schemeClr val="tx1"/>
                </a:solidFill>
              </a:rPr>
              <a:t>? </a:t>
            </a:r>
          </a:p>
          <a:p>
            <a:pPr marL="45720" lvl="0" indent="0" algn="l" rtl="0">
              <a:lnSpc>
                <a:spcPct val="100000"/>
              </a:lnSpc>
              <a:spcBef>
                <a:spcPts val="0"/>
              </a:spcBef>
              <a:spcAft>
                <a:spcPts val="0"/>
              </a:spcAft>
              <a:buSzPts val="2175"/>
              <a:buNone/>
            </a:pPr>
            <a:r>
              <a:rPr lang="en-US" sz="2000" b="1" dirty="0">
                <a:solidFill>
                  <a:schemeClr val="tx1"/>
                </a:solidFill>
              </a:rPr>
              <a:t>AND IF SO - </a:t>
            </a:r>
          </a:p>
          <a:p>
            <a:pPr marL="45720" lvl="0" indent="0" algn="l" rtl="0">
              <a:lnSpc>
                <a:spcPct val="100000"/>
              </a:lnSpc>
              <a:spcBef>
                <a:spcPts val="0"/>
              </a:spcBef>
              <a:spcAft>
                <a:spcPts val="0"/>
              </a:spcAft>
              <a:buSzPts val="2175"/>
              <a:buNone/>
            </a:pPr>
            <a:r>
              <a:rPr lang="en-US" sz="2000" dirty="0">
                <a:solidFill>
                  <a:schemeClr val="tx1"/>
                </a:solidFill>
              </a:rPr>
              <a:t>2(a)Was the alleged conduct intimidation or reprisal such as </a:t>
            </a:r>
            <a:r>
              <a:rPr lang="en-US" sz="2000" b="1" dirty="0">
                <a:solidFill>
                  <a:schemeClr val="tx1"/>
                </a:solidFill>
              </a:rPr>
              <a:t>diminishment of grades</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2(b) Was the alleged conduct intimidation or reprisal such as </a:t>
            </a:r>
            <a:r>
              <a:rPr lang="en-US" sz="2000" b="1" dirty="0">
                <a:solidFill>
                  <a:schemeClr val="tx1"/>
                </a:solidFill>
              </a:rPr>
              <a:t>suspension</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2(c) Was the alleged conduct intimidation or reprisal such as change in </a:t>
            </a:r>
            <a:r>
              <a:rPr lang="en-US" sz="2000" b="1" dirty="0">
                <a:solidFill>
                  <a:schemeClr val="tx1"/>
                </a:solidFill>
              </a:rPr>
              <a:t>educational conditions</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2(d) Was the alleged conduct intimidation or reprisal such as </a:t>
            </a:r>
            <a:r>
              <a:rPr lang="en-US" sz="2000" b="1" dirty="0">
                <a:solidFill>
                  <a:schemeClr val="tx1"/>
                </a:solidFill>
              </a:rPr>
              <a:t>loss of privileges</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2(e) Was the alleged conduct intimidation or reprisal such as </a:t>
            </a:r>
            <a:r>
              <a:rPr lang="en-US" sz="2000" b="1" dirty="0">
                <a:solidFill>
                  <a:schemeClr val="tx1"/>
                </a:solidFill>
              </a:rPr>
              <a:t>loss of benefits</a:t>
            </a:r>
            <a:r>
              <a:rPr lang="en-US" sz="2000" dirty="0">
                <a:solidFill>
                  <a:schemeClr val="tx1"/>
                </a:solidFill>
              </a:rPr>
              <a:t>? </a:t>
            </a:r>
            <a:r>
              <a:rPr lang="en-US" sz="2000" dirty="0"/>
              <a:t>O</a:t>
            </a:r>
            <a:r>
              <a:rPr lang="en-US" sz="2000" dirty="0">
                <a:solidFill>
                  <a:schemeClr val="tx1"/>
                </a:solidFill>
              </a:rPr>
              <a:t>R</a:t>
            </a:r>
          </a:p>
          <a:p>
            <a:pPr marL="45720" lvl="0" indent="0" algn="l" rtl="0">
              <a:lnSpc>
                <a:spcPct val="100000"/>
              </a:lnSpc>
              <a:spcBef>
                <a:spcPts val="0"/>
              </a:spcBef>
              <a:spcAft>
                <a:spcPts val="0"/>
              </a:spcAft>
              <a:buSzPts val="2175"/>
              <a:buNone/>
            </a:pPr>
            <a:r>
              <a:rPr lang="en-US" sz="2000" dirty="0">
                <a:solidFill>
                  <a:schemeClr val="tx1"/>
                </a:solidFill>
              </a:rPr>
              <a:t>2(f) Was the alleged conduct intimidation or reprisal such as </a:t>
            </a:r>
            <a:r>
              <a:rPr lang="en-US" sz="2000" b="1" dirty="0">
                <a:solidFill>
                  <a:schemeClr val="tx1"/>
                </a:solidFill>
              </a:rPr>
              <a:t>unwarranted disciplinary action</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 2(g) Was the alleged conduct intimidation or reprisal of </a:t>
            </a:r>
            <a:r>
              <a:rPr lang="en-US" sz="2000" b="1" dirty="0">
                <a:solidFill>
                  <a:schemeClr val="tx1"/>
                </a:solidFill>
              </a:rPr>
              <a:t>some other kind not listed above</a:t>
            </a:r>
            <a:r>
              <a:rPr lang="en-US" sz="2000" dirty="0">
                <a:solidFill>
                  <a:schemeClr val="tx1"/>
                </a:solidFill>
              </a:rPr>
              <a:t>? </a:t>
            </a:r>
          </a:p>
          <a:p>
            <a:pPr marL="45720" lvl="0" indent="0" algn="l" rtl="0">
              <a:lnSpc>
                <a:spcPct val="100000"/>
              </a:lnSpc>
              <a:spcBef>
                <a:spcPts val="0"/>
              </a:spcBef>
              <a:spcAft>
                <a:spcPts val="0"/>
              </a:spcAft>
              <a:buSzPts val="2175"/>
              <a:buNone/>
            </a:pPr>
            <a:endParaRPr lang="en-US" sz="2000" dirty="0"/>
          </a:p>
          <a:p>
            <a:pPr marL="45720" lvl="0" indent="0" algn="l" rtl="0">
              <a:lnSpc>
                <a:spcPct val="100000"/>
              </a:lnSpc>
              <a:spcBef>
                <a:spcPts val="0"/>
              </a:spcBef>
              <a:spcAft>
                <a:spcPts val="0"/>
              </a:spcAft>
              <a:buSzPts val="2175"/>
              <a:buNone/>
            </a:pPr>
            <a:r>
              <a:rPr lang="en-US" sz="2000" dirty="0">
                <a:solidFill>
                  <a:srgbClr val="FF0000"/>
                </a:solidFill>
              </a:rPr>
              <a:t>* </a:t>
            </a:r>
            <a:r>
              <a:rPr lang="en-US" sz="2000" dirty="0">
                <a:solidFill>
                  <a:schemeClr val="dk1"/>
                </a:solidFill>
              </a:rPr>
              <a:t>If the accused is a student, proceed to slide 4.</a:t>
            </a:r>
            <a:endParaRPr sz="2000" dirty="0">
              <a:solidFill>
                <a:schemeClr val="dk1"/>
              </a:solidFill>
            </a:endParaRPr>
          </a:p>
        </p:txBody>
      </p:sp>
      <p:sp>
        <p:nvSpPr>
          <p:cNvPr id="1109" name="Google Shape;1109;p124"/>
          <p:cNvSpPr txBox="1">
            <a:spLocks noGrp="1"/>
          </p:cNvSpPr>
          <p:nvPr>
            <p:ph type="ftr" sz="quarter" idx="11"/>
          </p:nvPr>
        </p:nvSpPr>
        <p:spPr>
          <a:xfrm>
            <a:off x="2572279" y="6240161"/>
            <a:ext cx="7084177" cy="47012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199043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24"/>
          <p:cNvSpPr txBox="1">
            <a:spLocks noGrp="1"/>
          </p:cNvSpPr>
          <p:nvPr>
            <p:ph type="title"/>
          </p:nvPr>
        </p:nvSpPr>
        <p:spPr>
          <a:xfrm>
            <a:off x="286603" y="156754"/>
            <a:ext cx="10564277" cy="618309"/>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dk1"/>
              </a:buClr>
              <a:buSzPts val="3600"/>
              <a:buFont typeface="Corbel"/>
              <a:buNone/>
            </a:pPr>
            <a:r>
              <a:rPr lang="en-US" sz="3600" dirty="0"/>
              <a:t>Investigator Phase: Retaliation 3 of 5 </a:t>
            </a:r>
            <a:r>
              <a:rPr lang="en-US" sz="3600" b="1" dirty="0">
                <a:solidFill>
                  <a:srgbClr val="FF0000"/>
                </a:solidFill>
              </a:rPr>
              <a:t>NEW!</a:t>
            </a:r>
            <a:endParaRPr sz="3600" dirty="0">
              <a:solidFill>
                <a:srgbClr val="FF0000"/>
              </a:solidFill>
            </a:endParaRPr>
          </a:p>
        </p:txBody>
      </p:sp>
      <p:sp>
        <p:nvSpPr>
          <p:cNvPr id="1108" name="Google Shape;1108;p124"/>
          <p:cNvSpPr txBox="1">
            <a:spLocks noGrp="1"/>
          </p:cNvSpPr>
          <p:nvPr>
            <p:ph idx="1"/>
          </p:nvPr>
        </p:nvSpPr>
        <p:spPr>
          <a:xfrm>
            <a:off x="286603" y="775062"/>
            <a:ext cx="11905397" cy="5465099"/>
          </a:xfrm>
          <a:prstGeom prst="rect">
            <a:avLst/>
          </a:prstGeom>
          <a:noFill/>
          <a:ln>
            <a:noFill/>
          </a:ln>
        </p:spPr>
        <p:txBody>
          <a:bodyPr spcFirstLastPara="1" wrap="square" lIns="91425" tIns="45700" rIns="91425" bIns="45700" anchor="ctr" anchorCtr="0">
            <a:normAutofit fontScale="92500" lnSpcReduction="10000"/>
          </a:bodyPr>
          <a:lstStyle/>
          <a:p>
            <a:pPr marL="45720" lvl="0" indent="0">
              <a:lnSpc>
                <a:spcPct val="100000"/>
              </a:lnSpc>
              <a:spcBef>
                <a:spcPts val="0"/>
              </a:spcBef>
              <a:buSzPts val="2175"/>
              <a:buNone/>
            </a:pPr>
            <a:endParaRPr lang="en-US" sz="2000" b="1" dirty="0"/>
          </a:p>
          <a:p>
            <a:pPr marL="45720" lvl="0" indent="0">
              <a:lnSpc>
                <a:spcPct val="100000"/>
              </a:lnSpc>
              <a:spcBef>
                <a:spcPts val="0"/>
              </a:spcBef>
              <a:buSzPts val="2175"/>
              <a:buNone/>
            </a:pPr>
            <a:endParaRPr lang="en-US" sz="2000" b="1" dirty="0"/>
          </a:p>
          <a:p>
            <a:pPr marL="45720" lvl="0" indent="0">
              <a:lnSpc>
                <a:spcPct val="100000"/>
              </a:lnSpc>
              <a:spcBef>
                <a:spcPts val="0"/>
              </a:spcBef>
              <a:buSzPts val="2175"/>
              <a:buNone/>
            </a:pPr>
            <a:r>
              <a:rPr lang="en-US" sz="2000" b="1" dirty="0"/>
              <a:t>IN CASES WHERE THE RESPONDENT IS A STAFF MEMBER/TEACHER/ EMPLOYEE</a:t>
            </a:r>
            <a:r>
              <a:rPr lang="en-US" sz="2000" b="1" dirty="0">
                <a:solidFill>
                  <a:srgbClr val="FF0000"/>
                </a:solidFill>
              </a:rPr>
              <a:t>*</a:t>
            </a:r>
            <a:r>
              <a:rPr lang="en-US" sz="2000" b="1" dirty="0"/>
              <a:t>:  </a:t>
            </a:r>
          </a:p>
          <a:p>
            <a:pPr marL="45720" lvl="0" indent="0">
              <a:lnSpc>
                <a:spcPct val="100000"/>
              </a:lnSpc>
              <a:spcBef>
                <a:spcPts val="0"/>
              </a:spcBef>
              <a:buSzPts val="2175"/>
              <a:buNone/>
            </a:pPr>
            <a:r>
              <a:rPr lang="en-US" sz="2000" b="1" dirty="0"/>
              <a:t>INVESTIGATOR INSTRUCTION: </a:t>
            </a:r>
          </a:p>
          <a:p>
            <a:pPr marL="45720" lvl="0" indent="0">
              <a:lnSpc>
                <a:spcPct val="100000"/>
              </a:lnSpc>
              <a:spcBef>
                <a:spcPts val="0"/>
              </a:spcBef>
              <a:buSzPts val="2175"/>
              <a:buNone/>
            </a:pPr>
            <a:r>
              <a:rPr lang="en-US" sz="2000" dirty="0"/>
              <a:t>In cases of alleged or suspected RETALIATION BY A STAFF MEMBER/TEACHER/EMPLOYEE, interview questions and any reviews of documentary evidence should ALSO focus on and examine whether a RESPONDENT STAFF MEMBER’S conduct was…..:</a:t>
            </a:r>
          </a:p>
          <a:p>
            <a:pPr marL="45720" lvl="0" indent="0">
              <a:lnSpc>
                <a:spcPct val="100000"/>
              </a:lnSpc>
              <a:spcBef>
                <a:spcPts val="0"/>
              </a:spcBef>
              <a:buSzPts val="2175"/>
              <a:buNone/>
            </a:pPr>
            <a:endParaRPr lang="en-US" sz="2000" dirty="0"/>
          </a:p>
          <a:p>
            <a:pPr marL="45720" lvl="0" indent="0">
              <a:lnSpc>
                <a:spcPct val="100000"/>
              </a:lnSpc>
              <a:spcBef>
                <a:spcPts val="0"/>
              </a:spcBef>
              <a:buSzPts val="2175"/>
              <a:buNone/>
            </a:pPr>
            <a:r>
              <a:rPr lang="en-US" sz="2000" dirty="0">
                <a:solidFill>
                  <a:schemeClr val="dk1"/>
                </a:solidFill>
              </a:rPr>
              <a:t>1…. directed against a complainant/victim student </a:t>
            </a:r>
            <a:r>
              <a:rPr lang="en-US" sz="2000" b="1" u="sng" dirty="0">
                <a:solidFill>
                  <a:schemeClr val="dk1"/>
                </a:solidFill>
              </a:rPr>
              <a:t>on whose behalf </a:t>
            </a:r>
            <a:r>
              <a:rPr lang="en-US" sz="2000" b="1" dirty="0">
                <a:solidFill>
                  <a:schemeClr val="dk1"/>
                </a:solidFill>
              </a:rPr>
              <a:t>an investigation of harassment, hazing or bullying is being </a:t>
            </a:r>
            <a:r>
              <a:rPr lang="en-US" sz="2000" b="1" dirty="0"/>
              <a:t>conducted</a:t>
            </a:r>
            <a:r>
              <a:rPr lang="en-US" sz="2000" dirty="0">
                <a:solidFill>
                  <a:schemeClr val="tx1"/>
                </a:solidFill>
              </a:rPr>
              <a:t>? </a:t>
            </a:r>
          </a:p>
          <a:p>
            <a:pPr marL="45720" lvl="0" indent="0" algn="l" rtl="0">
              <a:lnSpc>
                <a:spcPct val="100000"/>
              </a:lnSpc>
              <a:spcBef>
                <a:spcPts val="0"/>
              </a:spcBef>
              <a:spcAft>
                <a:spcPts val="0"/>
              </a:spcAft>
              <a:buSzPts val="2175"/>
              <a:buNone/>
            </a:pPr>
            <a:r>
              <a:rPr lang="en-US" sz="2000" b="1" dirty="0">
                <a:solidFill>
                  <a:schemeClr val="tx1"/>
                </a:solidFill>
              </a:rPr>
              <a:t>AND IF SO - </a:t>
            </a:r>
          </a:p>
          <a:p>
            <a:pPr marL="45720" lvl="0" indent="0" algn="l" rtl="0">
              <a:lnSpc>
                <a:spcPct val="100000"/>
              </a:lnSpc>
              <a:spcBef>
                <a:spcPts val="0"/>
              </a:spcBef>
              <a:spcAft>
                <a:spcPts val="0"/>
              </a:spcAft>
              <a:buSzPts val="2175"/>
              <a:buNone/>
            </a:pPr>
            <a:r>
              <a:rPr lang="en-US" sz="2000" dirty="0">
                <a:solidFill>
                  <a:schemeClr val="tx1"/>
                </a:solidFill>
              </a:rPr>
              <a:t>2(a)Was the alleged conduct intimidation or reprisal such as </a:t>
            </a:r>
            <a:r>
              <a:rPr lang="en-US" sz="2000" b="1" dirty="0">
                <a:solidFill>
                  <a:schemeClr val="tx1"/>
                </a:solidFill>
              </a:rPr>
              <a:t>diminishment of grades</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2(b) Was the alleged conduct intimidation or reprisal such as </a:t>
            </a:r>
            <a:r>
              <a:rPr lang="en-US" sz="2000" b="1" dirty="0">
                <a:solidFill>
                  <a:schemeClr val="tx1"/>
                </a:solidFill>
              </a:rPr>
              <a:t>suspension</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2(c) Was the alleged conduct intimidation or reprisal such as change in </a:t>
            </a:r>
            <a:r>
              <a:rPr lang="en-US" sz="2000" b="1" dirty="0">
                <a:solidFill>
                  <a:schemeClr val="tx1"/>
                </a:solidFill>
              </a:rPr>
              <a:t>educational conditions</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2(d) Was the alleged conduct intimidation or reprisal such as </a:t>
            </a:r>
            <a:r>
              <a:rPr lang="en-US" sz="2000" b="1" dirty="0">
                <a:solidFill>
                  <a:schemeClr val="tx1"/>
                </a:solidFill>
              </a:rPr>
              <a:t>loss of privileges</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2(e) Was the alleged conduct intimidation or reprisal such as </a:t>
            </a:r>
            <a:r>
              <a:rPr lang="en-US" sz="2000" b="1" dirty="0">
                <a:solidFill>
                  <a:schemeClr val="tx1"/>
                </a:solidFill>
              </a:rPr>
              <a:t>loss of benefits</a:t>
            </a:r>
            <a:r>
              <a:rPr lang="en-US" sz="2000" dirty="0">
                <a:solidFill>
                  <a:schemeClr val="tx1"/>
                </a:solidFill>
              </a:rPr>
              <a:t>? </a:t>
            </a:r>
            <a:r>
              <a:rPr lang="en-US" sz="2000" dirty="0"/>
              <a:t>O</a:t>
            </a:r>
            <a:r>
              <a:rPr lang="en-US" sz="2000" dirty="0">
                <a:solidFill>
                  <a:schemeClr val="tx1"/>
                </a:solidFill>
              </a:rPr>
              <a:t>R</a:t>
            </a:r>
          </a:p>
          <a:p>
            <a:pPr marL="45720" lvl="0" indent="0" algn="l" rtl="0">
              <a:lnSpc>
                <a:spcPct val="100000"/>
              </a:lnSpc>
              <a:spcBef>
                <a:spcPts val="0"/>
              </a:spcBef>
              <a:spcAft>
                <a:spcPts val="0"/>
              </a:spcAft>
              <a:buSzPts val="2175"/>
              <a:buNone/>
            </a:pPr>
            <a:r>
              <a:rPr lang="en-US" sz="2000" dirty="0">
                <a:solidFill>
                  <a:schemeClr val="tx1"/>
                </a:solidFill>
              </a:rPr>
              <a:t>2(f) Was the alleged conduct intimidation or reprisal such as </a:t>
            </a:r>
            <a:r>
              <a:rPr lang="en-US" sz="2000" b="1" dirty="0">
                <a:solidFill>
                  <a:schemeClr val="tx1"/>
                </a:solidFill>
              </a:rPr>
              <a:t>unwarranted disciplinary action</a:t>
            </a:r>
            <a:r>
              <a:rPr lang="en-US" sz="2000" dirty="0">
                <a:solidFill>
                  <a:schemeClr val="tx1"/>
                </a:solidFill>
              </a:rPr>
              <a:t>? OR</a:t>
            </a:r>
          </a:p>
          <a:p>
            <a:pPr marL="45720" lvl="0" indent="0" algn="l" rtl="0">
              <a:lnSpc>
                <a:spcPct val="100000"/>
              </a:lnSpc>
              <a:spcBef>
                <a:spcPts val="0"/>
              </a:spcBef>
              <a:spcAft>
                <a:spcPts val="0"/>
              </a:spcAft>
              <a:buSzPts val="2175"/>
              <a:buNone/>
            </a:pPr>
            <a:r>
              <a:rPr lang="en-US" sz="2000" dirty="0">
                <a:solidFill>
                  <a:schemeClr val="tx1"/>
                </a:solidFill>
              </a:rPr>
              <a:t> 2(g) Was the alleged conduct intimidation or reprisal of </a:t>
            </a:r>
            <a:r>
              <a:rPr lang="en-US" sz="2000" b="1" dirty="0">
                <a:solidFill>
                  <a:schemeClr val="tx1"/>
                </a:solidFill>
              </a:rPr>
              <a:t>some other kind not listed above</a:t>
            </a:r>
            <a:r>
              <a:rPr lang="en-US" sz="2000" dirty="0">
                <a:solidFill>
                  <a:schemeClr val="tx1"/>
                </a:solidFill>
              </a:rPr>
              <a:t>? </a:t>
            </a:r>
          </a:p>
          <a:p>
            <a:pPr marL="45720" lvl="0" indent="0" algn="l" rtl="0">
              <a:lnSpc>
                <a:spcPct val="100000"/>
              </a:lnSpc>
              <a:spcBef>
                <a:spcPts val="0"/>
              </a:spcBef>
              <a:spcAft>
                <a:spcPts val="0"/>
              </a:spcAft>
              <a:buSzPts val="2175"/>
              <a:buNone/>
            </a:pPr>
            <a:endParaRPr lang="en-US" sz="2000" dirty="0"/>
          </a:p>
          <a:p>
            <a:pPr marL="45720" lvl="0" indent="0" algn="l" rtl="0">
              <a:lnSpc>
                <a:spcPct val="100000"/>
              </a:lnSpc>
              <a:spcBef>
                <a:spcPts val="0"/>
              </a:spcBef>
              <a:spcAft>
                <a:spcPts val="0"/>
              </a:spcAft>
              <a:buSzPts val="2175"/>
              <a:buNone/>
            </a:pPr>
            <a:r>
              <a:rPr lang="en-US" sz="2000" dirty="0">
                <a:solidFill>
                  <a:srgbClr val="FF0000"/>
                </a:solidFill>
              </a:rPr>
              <a:t>* </a:t>
            </a:r>
            <a:r>
              <a:rPr lang="en-US" sz="2000" dirty="0">
                <a:solidFill>
                  <a:schemeClr val="dk1"/>
                </a:solidFill>
              </a:rPr>
              <a:t>If the accused is a student, proceed to slide 4.</a:t>
            </a:r>
            <a:endParaRPr sz="2000" dirty="0">
              <a:solidFill>
                <a:schemeClr val="dk1"/>
              </a:solidFill>
            </a:endParaRPr>
          </a:p>
        </p:txBody>
      </p:sp>
      <p:sp>
        <p:nvSpPr>
          <p:cNvPr id="1109" name="Google Shape;1109;p124"/>
          <p:cNvSpPr txBox="1">
            <a:spLocks noGrp="1"/>
          </p:cNvSpPr>
          <p:nvPr>
            <p:ph type="ftr" sz="quarter" idx="11"/>
          </p:nvPr>
        </p:nvSpPr>
        <p:spPr>
          <a:xfrm>
            <a:off x="2572279" y="6240161"/>
            <a:ext cx="7084177" cy="47012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172940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27"/>
          <p:cNvSpPr txBox="1">
            <a:spLocks noGrp="1"/>
          </p:cNvSpPr>
          <p:nvPr>
            <p:ph type="title"/>
          </p:nvPr>
        </p:nvSpPr>
        <p:spPr>
          <a:xfrm>
            <a:off x="1341120" y="156754"/>
            <a:ext cx="9509760" cy="618309"/>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3600"/>
            </a:pPr>
            <a:r>
              <a:rPr lang="en-US" sz="3600" dirty="0"/>
              <a:t>Investigator Phase: Retaliation 4 of 5</a:t>
            </a:r>
            <a:r>
              <a:rPr lang="en-US" sz="3600" b="1" dirty="0">
                <a:solidFill>
                  <a:srgbClr val="FF0000"/>
                </a:solidFill>
              </a:rPr>
              <a:t> NEW!</a:t>
            </a:r>
            <a:endParaRPr sz="3600" dirty="0"/>
          </a:p>
        </p:txBody>
      </p:sp>
      <p:sp>
        <p:nvSpPr>
          <p:cNvPr id="1129" name="Google Shape;1129;p127"/>
          <p:cNvSpPr txBox="1">
            <a:spLocks noGrp="1"/>
          </p:cNvSpPr>
          <p:nvPr>
            <p:ph idx="1"/>
          </p:nvPr>
        </p:nvSpPr>
        <p:spPr>
          <a:xfrm>
            <a:off x="177421" y="775062"/>
            <a:ext cx="12031997" cy="5473337"/>
          </a:xfrm>
          <a:prstGeom prst="rect">
            <a:avLst/>
          </a:prstGeom>
          <a:noFill/>
          <a:ln>
            <a:noFill/>
          </a:ln>
        </p:spPr>
        <p:txBody>
          <a:bodyPr spcFirstLastPara="1" wrap="square" lIns="91425" tIns="45700" rIns="91425" bIns="45700" anchor="ctr" anchorCtr="0">
            <a:normAutofit/>
          </a:bodyPr>
          <a:lstStyle/>
          <a:p>
            <a:pPr marL="45720" lvl="0" indent="0">
              <a:lnSpc>
                <a:spcPct val="100000"/>
              </a:lnSpc>
              <a:spcBef>
                <a:spcPts val="0"/>
              </a:spcBef>
              <a:buSzPts val="2175"/>
              <a:buNone/>
            </a:pPr>
            <a:r>
              <a:rPr lang="en-US" sz="2000" b="1" dirty="0"/>
              <a:t>IN CASES WHERE THE RESPONDENT IS A STUDENT</a:t>
            </a:r>
          </a:p>
          <a:p>
            <a:pPr marL="45720" lvl="0" indent="0">
              <a:lnSpc>
                <a:spcPct val="100000"/>
              </a:lnSpc>
              <a:spcBef>
                <a:spcPts val="0"/>
              </a:spcBef>
              <a:buSzPts val="2175"/>
              <a:buNone/>
            </a:pPr>
            <a:r>
              <a:rPr lang="en-US" sz="2000" b="1" dirty="0"/>
              <a:t>INVESTIGATOR INSTRUCTION: </a:t>
            </a:r>
          </a:p>
          <a:p>
            <a:pPr marL="45720" lvl="0" indent="0">
              <a:lnSpc>
                <a:spcPct val="100000"/>
              </a:lnSpc>
              <a:spcBef>
                <a:spcPts val="0"/>
              </a:spcBef>
              <a:buSzPts val="2175"/>
              <a:buNone/>
            </a:pPr>
            <a:r>
              <a:rPr lang="en-US" sz="2000" dirty="0"/>
              <a:t>In cases of alleged or suspected RETALIATION BY A STUDENT, interview questions and any reviews of documentary evidence should focus on and examine whether a RESPONDENT STUDENT’s conduct was…..:</a:t>
            </a:r>
          </a:p>
          <a:p>
            <a:pPr marL="45720" lvl="0" indent="0">
              <a:lnSpc>
                <a:spcPct val="100000"/>
              </a:lnSpc>
              <a:spcBef>
                <a:spcPts val="0"/>
              </a:spcBef>
              <a:buSzPts val="2175"/>
              <a:buNone/>
            </a:pPr>
            <a:endParaRPr lang="en-US" sz="2000" dirty="0"/>
          </a:p>
          <a:p>
            <a:pPr marL="45720" indent="0">
              <a:lnSpc>
                <a:spcPct val="120000"/>
              </a:lnSpc>
              <a:spcBef>
                <a:spcPts val="0"/>
              </a:spcBef>
              <a:buNone/>
            </a:pPr>
            <a:r>
              <a:rPr lang="en-US" sz="2000" dirty="0">
                <a:solidFill>
                  <a:schemeClr val="dk1"/>
                </a:solidFill>
              </a:rPr>
              <a:t>7. …</a:t>
            </a:r>
            <a:r>
              <a:rPr lang="en-US" sz="2000" dirty="0"/>
              <a:t>conduct  by </a:t>
            </a:r>
            <a:r>
              <a:rPr lang="en-US" sz="2000" dirty="0">
                <a:solidFill>
                  <a:schemeClr val="dk1"/>
                </a:solidFill>
              </a:rPr>
              <a:t>a STUDENT directed against a complainant/victim student who has </a:t>
            </a:r>
            <a:r>
              <a:rPr lang="en-US" sz="2000" b="1" dirty="0">
                <a:solidFill>
                  <a:schemeClr val="dk1"/>
                </a:solidFill>
              </a:rPr>
              <a:t>filed a complaint of harassment, hazing or bully</a:t>
            </a:r>
            <a:r>
              <a:rPr lang="en-US" sz="2000" dirty="0">
                <a:solidFill>
                  <a:schemeClr val="dk1"/>
                </a:solidFill>
              </a:rPr>
              <a:t>ing? </a:t>
            </a:r>
          </a:p>
          <a:p>
            <a:pPr marL="45720" indent="0">
              <a:lnSpc>
                <a:spcPct val="120000"/>
              </a:lnSpc>
              <a:spcBef>
                <a:spcPts val="0"/>
              </a:spcBef>
              <a:buNone/>
            </a:pPr>
            <a:r>
              <a:rPr lang="en-US" sz="2000" b="1" dirty="0">
                <a:solidFill>
                  <a:schemeClr val="dk1"/>
                </a:solidFill>
              </a:rPr>
              <a:t>OR</a:t>
            </a:r>
          </a:p>
          <a:p>
            <a:pPr marL="45720" indent="0">
              <a:lnSpc>
                <a:spcPct val="120000"/>
              </a:lnSpc>
              <a:spcBef>
                <a:spcPts val="0"/>
              </a:spcBef>
              <a:buNone/>
            </a:pPr>
            <a:r>
              <a:rPr lang="en-US" sz="2000" dirty="0">
                <a:solidFill>
                  <a:schemeClr val="dk1"/>
                </a:solidFill>
              </a:rPr>
              <a:t>8. ….conduct directed against a complainant/victim student who has </a:t>
            </a:r>
            <a:r>
              <a:rPr lang="en-US" sz="2000" b="1" dirty="0">
                <a:solidFill>
                  <a:schemeClr val="dk1"/>
                </a:solidFill>
              </a:rPr>
              <a:t>participated in an investigation of harassment, hazing or bullying</a:t>
            </a:r>
            <a:r>
              <a:rPr lang="en-US" sz="2000" dirty="0">
                <a:solidFill>
                  <a:schemeClr val="dk1"/>
                </a:solidFill>
              </a:rPr>
              <a:t>? </a:t>
            </a:r>
          </a:p>
          <a:p>
            <a:pPr marL="45720" indent="0">
              <a:lnSpc>
                <a:spcPct val="120000"/>
              </a:lnSpc>
              <a:spcBef>
                <a:spcPts val="0"/>
              </a:spcBef>
              <a:buNone/>
            </a:pPr>
            <a:r>
              <a:rPr lang="en-US" sz="2000" b="1" dirty="0">
                <a:solidFill>
                  <a:schemeClr val="dk1"/>
                </a:solidFill>
              </a:rPr>
              <a:t>OR</a:t>
            </a:r>
          </a:p>
          <a:p>
            <a:pPr marL="45720" indent="0">
              <a:lnSpc>
                <a:spcPct val="120000"/>
              </a:lnSpc>
              <a:spcBef>
                <a:spcPts val="0"/>
              </a:spcBef>
              <a:buNone/>
            </a:pPr>
            <a:r>
              <a:rPr lang="en-US" sz="2000" dirty="0">
                <a:solidFill>
                  <a:schemeClr val="dk1"/>
                </a:solidFill>
              </a:rPr>
              <a:t>9. …</a:t>
            </a:r>
            <a:r>
              <a:rPr lang="en-US" sz="2000" dirty="0"/>
              <a:t>conduct  by </a:t>
            </a:r>
            <a:r>
              <a:rPr lang="en-US" sz="2000" dirty="0">
                <a:solidFill>
                  <a:schemeClr val="dk1"/>
                </a:solidFill>
              </a:rPr>
              <a:t>a STUDENT engaged in conduct directed against a complainant/victim student</a:t>
            </a:r>
            <a:r>
              <a:rPr lang="en-US" sz="2000" b="1" dirty="0">
                <a:solidFill>
                  <a:schemeClr val="dk1"/>
                </a:solidFill>
              </a:rPr>
              <a:t> on whose behalf an investigation of harassment, hazing or bullying is being conducted</a:t>
            </a:r>
            <a:r>
              <a:rPr lang="en-US" sz="2000" dirty="0">
                <a:solidFill>
                  <a:schemeClr val="dk1"/>
                </a:solidFill>
              </a:rPr>
              <a:t>? </a:t>
            </a:r>
            <a:endParaRPr lang="en-US" sz="2000" dirty="0"/>
          </a:p>
        </p:txBody>
      </p:sp>
      <p:sp>
        <p:nvSpPr>
          <p:cNvPr id="1130" name="Google Shape;1130;p127"/>
          <p:cNvSpPr txBox="1">
            <a:spLocks noGrp="1"/>
          </p:cNvSpPr>
          <p:nvPr>
            <p:ph type="ftr" sz="quarter" idx="11"/>
          </p:nvPr>
        </p:nvSpPr>
        <p:spPr>
          <a:xfrm>
            <a:off x="286603" y="6133513"/>
            <a:ext cx="9369853" cy="5064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For instructional purposes only. Shall not constitute legal advice. Work Product of Atty. H. Lynn. NOT TO BE REPRODUCED WITHOUT EXPRESS WRITTEN PERMISSION of Heather Lynn. Updated 10-6-20</a:t>
            </a:r>
            <a:endParaRPr dirty="0"/>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128"/>
          <p:cNvSpPr txBox="1">
            <a:spLocks noGrp="1"/>
          </p:cNvSpPr>
          <p:nvPr>
            <p:ph type="title"/>
          </p:nvPr>
        </p:nvSpPr>
        <p:spPr>
          <a:xfrm>
            <a:off x="182880" y="0"/>
            <a:ext cx="10668000" cy="750627"/>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3600"/>
            </a:pPr>
            <a:r>
              <a:rPr lang="en-US" sz="3600" dirty="0"/>
              <a:t>Investigator Phase: Retaliation 5 of 5</a:t>
            </a:r>
            <a:r>
              <a:rPr lang="en-US" sz="3600" b="1" dirty="0">
                <a:solidFill>
                  <a:srgbClr val="FF0000"/>
                </a:solidFill>
              </a:rPr>
              <a:t> NEW!</a:t>
            </a:r>
            <a:endParaRPr sz="3600" dirty="0"/>
          </a:p>
        </p:txBody>
      </p:sp>
      <p:sp>
        <p:nvSpPr>
          <p:cNvPr id="1136" name="Google Shape;1136;p128"/>
          <p:cNvSpPr txBox="1">
            <a:spLocks noGrp="1"/>
          </p:cNvSpPr>
          <p:nvPr>
            <p:ph idx="1"/>
          </p:nvPr>
        </p:nvSpPr>
        <p:spPr>
          <a:xfrm>
            <a:off x="182880" y="750628"/>
            <a:ext cx="12009120" cy="5489534"/>
          </a:xfrm>
          <a:prstGeom prst="rect">
            <a:avLst/>
          </a:prstGeom>
          <a:noFill/>
          <a:ln>
            <a:noFill/>
          </a:ln>
        </p:spPr>
        <p:txBody>
          <a:bodyPr spcFirstLastPara="1" wrap="square" lIns="91425" tIns="45700" rIns="91425" bIns="45700" anchor="ctr" anchorCtr="0">
            <a:normAutofit/>
          </a:bodyPr>
          <a:lstStyle/>
          <a:p>
            <a:pPr marL="45720" lvl="0" indent="0">
              <a:lnSpc>
                <a:spcPct val="100000"/>
              </a:lnSpc>
              <a:spcBef>
                <a:spcPts val="0"/>
              </a:spcBef>
              <a:buSzPts val="2175"/>
              <a:buNone/>
            </a:pPr>
            <a:r>
              <a:rPr lang="en-US" sz="2000" b="1" dirty="0"/>
              <a:t>IN CASES WHERE THE RESPONDENT IS A STUDENT</a:t>
            </a:r>
          </a:p>
          <a:p>
            <a:pPr marL="45720" lvl="0" indent="0">
              <a:lnSpc>
                <a:spcPct val="100000"/>
              </a:lnSpc>
              <a:spcBef>
                <a:spcPts val="0"/>
              </a:spcBef>
              <a:buSzPts val="2175"/>
              <a:buNone/>
            </a:pPr>
            <a:r>
              <a:rPr lang="en-US" sz="2000" b="1" dirty="0"/>
              <a:t>INVESTIGATOR INSTRUCTION: </a:t>
            </a:r>
          </a:p>
          <a:p>
            <a:pPr marL="45720" lvl="0" indent="0">
              <a:lnSpc>
                <a:spcPct val="100000"/>
              </a:lnSpc>
              <a:spcBef>
                <a:spcPts val="0"/>
              </a:spcBef>
              <a:buSzPts val="2175"/>
              <a:buNone/>
            </a:pPr>
            <a:r>
              <a:rPr lang="en-US" sz="2000" dirty="0"/>
              <a:t>In cases of alleged or suspected RETALIATION BY A STUDENT, interview questions and any reviews of documentary evidence should focus on and examine whether a RESPONDENT STUDENT’s conduct was…..:</a:t>
            </a:r>
          </a:p>
          <a:p>
            <a:pPr marL="45720" lvl="0" indent="0" algn="l" rtl="0">
              <a:lnSpc>
                <a:spcPct val="90000"/>
              </a:lnSpc>
              <a:spcBef>
                <a:spcPts val="0"/>
              </a:spcBef>
              <a:spcAft>
                <a:spcPts val="0"/>
              </a:spcAft>
              <a:buSzPts val="2610"/>
              <a:buNone/>
            </a:pPr>
            <a:endParaRPr lang="en-US" sz="2000" dirty="0">
              <a:solidFill>
                <a:schemeClr val="dk1"/>
              </a:solidFill>
            </a:endParaRPr>
          </a:p>
          <a:p>
            <a:pPr marL="45720" lvl="0" indent="0" algn="l" rtl="0">
              <a:lnSpc>
                <a:spcPct val="90000"/>
              </a:lnSpc>
              <a:spcBef>
                <a:spcPts val="0"/>
              </a:spcBef>
              <a:spcAft>
                <a:spcPts val="0"/>
              </a:spcAft>
              <a:buSzPts val="2610"/>
              <a:buNone/>
            </a:pPr>
            <a:endParaRPr lang="en-US" sz="2000" dirty="0">
              <a:solidFill>
                <a:schemeClr val="dk1"/>
              </a:solidFill>
            </a:endParaRPr>
          </a:p>
          <a:p>
            <a:pPr marL="45720" lvl="0" indent="0" algn="l" rtl="0">
              <a:lnSpc>
                <a:spcPct val="90000"/>
              </a:lnSpc>
              <a:spcBef>
                <a:spcPts val="0"/>
              </a:spcBef>
              <a:spcAft>
                <a:spcPts val="0"/>
              </a:spcAft>
              <a:buSzPts val="2610"/>
              <a:buNone/>
            </a:pPr>
            <a:r>
              <a:rPr lang="en-US" sz="2000" dirty="0">
                <a:solidFill>
                  <a:schemeClr val="dk1"/>
                </a:solidFill>
              </a:rPr>
              <a:t>10.</a:t>
            </a:r>
            <a:r>
              <a:rPr lang="en-US" sz="2000" dirty="0"/>
              <a:t> ….an act of </a:t>
            </a:r>
            <a:r>
              <a:rPr lang="en-US" sz="2000" dirty="0">
                <a:solidFill>
                  <a:schemeClr val="dk1"/>
                </a:solidFill>
              </a:rPr>
              <a:t>further harassment?</a:t>
            </a:r>
            <a:r>
              <a:rPr lang="en-US" sz="2000" dirty="0"/>
              <a:t> (You may need to refer to the harassment and/or sexual harassment analysis slides to answer this question)</a:t>
            </a:r>
          </a:p>
          <a:p>
            <a:pPr marL="45720" lvl="0" indent="0" algn="l" rtl="0">
              <a:lnSpc>
                <a:spcPct val="90000"/>
              </a:lnSpc>
              <a:spcBef>
                <a:spcPts val="0"/>
              </a:spcBef>
              <a:spcAft>
                <a:spcPts val="0"/>
              </a:spcAft>
              <a:buSzPts val="2610"/>
              <a:buNone/>
            </a:pPr>
            <a:endParaRPr lang="en-US" sz="2000" dirty="0"/>
          </a:p>
          <a:p>
            <a:pPr marL="45720" lvl="0" indent="0" algn="l" rtl="0">
              <a:lnSpc>
                <a:spcPct val="90000"/>
              </a:lnSpc>
              <a:spcBef>
                <a:spcPts val="0"/>
              </a:spcBef>
              <a:spcAft>
                <a:spcPts val="0"/>
              </a:spcAft>
              <a:buSzPts val="2610"/>
              <a:buNone/>
            </a:pPr>
            <a:r>
              <a:rPr lang="en-US" sz="2000" b="1" dirty="0"/>
              <a:t>OR</a:t>
            </a:r>
            <a:r>
              <a:rPr lang="en-US" sz="2000" dirty="0">
                <a:solidFill>
                  <a:srgbClr val="FF0000"/>
                </a:solidFill>
              </a:rPr>
              <a:t> </a:t>
            </a:r>
          </a:p>
          <a:p>
            <a:pPr marL="45720" lvl="0" indent="0">
              <a:lnSpc>
                <a:spcPct val="90000"/>
              </a:lnSpc>
              <a:spcBef>
                <a:spcPts val="960"/>
              </a:spcBef>
              <a:buNone/>
            </a:pPr>
            <a:r>
              <a:rPr lang="en-US" sz="2000" dirty="0">
                <a:solidFill>
                  <a:schemeClr val="dk1"/>
                </a:solidFill>
              </a:rPr>
              <a:t>11. ….an act of </a:t>
            </a:r>
            <a:r>
              <a:rPr lang="en-US" sz="2000" dirty="0"/>
              <a:t>further </a:t>
            </a:r>
            <a:r>
              <a:rPr lang="en-US" sz="2000" dirty="0">
                <a:solidFill>
                  <a:schemeClr val="dk1"/>
                </a:solidFill>
              </a:rPr>
              <a:t>intimidation?</a:t>
            </a:r>
            <a:r>
              <a:rPr lang="en-US" sz="2000" dirty="0"/>
              <a:t> </a:t>
            </a:r>
          </a:p>
          <a:p>
            <a:pPr marL="45720" lvl="0" indent="0">
              <a:lnSpc>
                <a:spcPct val="90000"/>
              </a:lnSpc>
              <a:spcBef>
                <a:spcPts val="960"/>
              </a:spcBef>
              <a:buNone/>
            </a:pPr>
            <a:r>
              <a:rPr lang="en-US" sz="2000" b="1" dirty="0"/>
              <a:t>OR</a:t>
            </a:r>
          </a:p>
          <a:p>
            <a:pPr marL="45720" lvl="0" indent="0">
              <a:lnSpc>
                <a:spcPct val="90000"/>
              </a:lnSpc>
              <a:spcBef>
                <a:spcPts val="960"/>
              </a:spcBef>
              <a:buNone/>
            </a:pPr>
            <a:r>
              <a:rPr lang="en-US" sz="2000" dirty="0">
                <a:solidFill>
                  <a:schemeClr val="dk1"/>
                </a:solidFill>
              </a:rPr>
              <a:t>12.</a:t>
            </a:r>
            <a:r>
              <a:rPr lang="en-US" sz="2000" dirty="0"/>
              <a:t> ….an act reprisal</a:t>
            </a:r>
            <a:r>
              <a:rPr lang="en-US" sz="2000" dirty="0">
                <a:solidFill>
                  <a:schemeClr val="dk1"/>
                </a:solidFill>
              </a:rPr>
              <a:t>? </a:t>
            </a:r>
          </a:p>
          <a:p>
            <a:pPr marL="45720" lvl="0" indent="0">
              <a:lnSpc>
                <a:spcPct val="90000"/>
              </a:lnSpc>
              <a:spcBef>
                <a:spcPts val="960"/>
              </a:spcBef>
              <a:buNone/>
            </a:pPr>
            <a:endParaRPr lang="en-US" sz="1800" u="sng" dirty="0">
              <a:solidFill>
                <a:schemeClr val="dk1"/>
              </a:solidFill>
            </a:endParaRPr>
          </a:p>
          <a:p>
            <a:pPr marL="45720" lvl="0" indent="0" algn="l" rtl="0">
              <a:lnSpc>
                <a:spcPct val="90000"/>
              </a:lnSpc>
              <a:spcBef>
                <a:spcPts val="960"/>
              </a:spcBef>
              <a:spcAft>
                <a:spcPts val="0"/>
              </a:spcAft>
              <a:buSzPts val="2610"/>
              <a:buNone/>
            </a:pPr>
            <a:endParaRPr sz="1800" dirty="0">
              <a:solidFill>
                <a:schemeClr val="dk1"/>
              </a:solidFill>
            </a:endParaRPr>
          </a:p>
        </p:txBody>
      </p:sp>
      <p:sp>
        <p:nvSpPr>
          <p:cNvPr id="1137" name="Google Shape;1137;p128"/>
          <p:cNvSpPr txBox="1">
            <a:spLocks noGrp="1"/>
          </p:cNvSpPr>
          <p:nvPr>
            <p:ph type="ftr" sz="quarter" idx="11"/>
          </p:nvPr>
        </p:nvSpPr>
        <p:spPr>
          <a:xfrm>
            <a:off x="2572279" y="6240161"/>
            <a:ext cx="7084177" cy="3130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256962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6000"/>
              <a:buFont typeface="Corbel"/>
              <a:buNone/>
            </a:pPr>
            <a:r>
              <a:rPr lang="en-US" sz="6000"/>
              <a:t>Harassment</a:t>
            </a:r>
            <a:endParaRPr sz="6000"/>
          </a:p>
        </p:txBody>
      </p:sp>
      <p:sp>
        <p:nvSpPr>
          <p:cNvPr id="698" name="Google Shape;698;p69"/>
          <p:cNvSpPr txBox="1">
            <a:spLocks noGrp="1"/>
          </p:cNvSpPr>
          <p:nvPr>
            <p:ph idx="1"/>
          </p:nvPr>
        </p:nvSpPr>
        <p:spPr>
          <a:xfrm>
            <a:off x="1484310" y="1528997"/>
            <a:ext cx="10018713" cy="4262204"/>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3480"/>
              <a:buChar char="•"/>
            </a:pPr>
            <a:r>
              <a:rPr lang="en-US" sz="2400" dirty="0"/>
              <a:t>“Harassment means an incident or incidents of verbal, written, visual, or physical conduct </a:t>
            </a:r>
            <a:r>
              <a:rPr lang="en-US" sz="2400" b="1" dirty="0"/>
              <a:t>including any incident conducted by electronic means </a:t>
            </a:r>
            <a:r>
              <a:rPr lang="en-US" sz="2400" dirty="0"/>
              <a:t>based on or motivated by a student’s or a student’s family member’s actual or perceived race, creed, color, national origin, marital status, sex, sexual orientation, gender identity, or disability that has the purpose OR effect of objectively and substantially </a:t>
            </a:r>
            <a:r>
              <a:rPr lang="en-US" sz="2400" i="1" u="sng" dirty="0"/>
              <a:t>undermining and detracting</a:t>
            </a:r>
            <a:r>
              <a:rPr lang="en-US" sz="2400" dirty="0"/>
              <a:t> from or interfering with a student’s </a:t>
            </a:r>
            <a:r>
              <a:rPr lang="en-US" sz="2400" i="1" u="sng" dirty="0"/>
              <a:t>educational performance</a:t>
            </a:r>
            <a:r>
              <a:rPr lang="en-US" sz="2400" dirty="0"/>
              <a:t> OR </a:t>
            </a:r>
            <a:r>
              <a:rPr lang="en-US" sz="2400" u="sng" dirty="0"/>
              <a:t>access to school resources OR creating an objectively intimidating, hostile, or offensive environment</a:t>
            </a:r>
            <a:r>
              <a:rPr lang="en-US" sz="2400" dirty="0"/>
              <a:t>.” 16 V.S.A. § 11(a)(26)(A) and HHB Policy SECTION IV.G.</a:t>
            </a:r>
            <a:endParaRPr sz="2400" dirty="0"/>
          </a:p>
          <a:p>
            <a:pPr marL="285750" lvl="0" indent="-64770" algn="l" rtl="0">
              <a:spcBef>
                <a:spcPts val="1080"/>
              </a:spcBef>
              <a:spcAft>
                <a:spcPts val="0"/>
              </a:spcAft>
              <a:buSzPts val="3480"/>
              <a:buNone/>
            </a:pPr>
            <a:endParaRPr dirty="0"/>
          </a:p>
        </p:txBody>
      </p:sp>
      <p:sp>
        <p:nvSpPr>
          <p:cNvPr id="699" name="Google Shape;699;p69"/>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70"/>
          <p:cNvSpPr txBox="1">
            <a:spLocks noGrp="1"/>
          </p:cNvSpPr>
          <p:nvPr>
            <p:ph type="title"/>
          </p:nvPr>
        </p:nvSpPr>
        <p:spPr>
          <a:xfrm>
            <a:off x="1885070" y="365125"/>
            <a:ext cx="946873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Calibri"/>
              <a:buNone/>
            </a:pPr>
            <a:r>
              <a:rPr lang="en-US" b="1">
                <a:solidFill>
                  <a:srgbClr val="00B0F0"/>
                </a:solidFill>
              </a:rPr>
              <a:t>Detracting or Interfering with Student’s Educational Performance</a:t>
            </a:r>
            <a:endParaRPr/>
          </a:p>
        </p:txBody>
      </p:sp>
      <p:sp>
        <p:nvSpPr>
          <p:cNvPr id="705" name="Google Shape;705;p70"/>
          <p:cNvSpPr txBox="1">
            <a:spLocks noGrp="1"/>
          </p:cNvSpPr>
          <p:nvPr>
            <p:ph idx="1"/>
          </p:nvPr>
        </p:nvSpPr>
        <p:spPr>
          <a:xfrm>
            <a:off x="1885070" y="1825625"/>
            <a:ext cx="8438249"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80000"/>
              </a:lnSpc>
              <a:spcBef>
                <a:spcPts val="0"/>
              </a:spcBef>
              <a:spcAft>
                <a:spcPts val="0"/>
              </a:spcAft>
              <a:buClr>
                <a:schemeClr val="dk1"/>
              </a:buClr>
              <a:buSzPts val="2800"/>
              <a:buNone/>
            </a:pPr>
            <a:r>
              <a:rPr lang="en-US"/>
              <a:t>Example: Student is taunted regularly in math class. Student complains about the taunting.  Student does not mention, however, that his concentration is affected. Thus, class participation, in class work, and in class test performance, are all diminished in comparison to classes without harassing behavior. As you conduct the investigation it becomes clear that a protected characteristic motivated the behaviors, but the impact of those behaviors is not clear.  YOU need to ask their teachers about changes in performance. In addition review for yourself documentary evidence – grades, attendance. Make copies of these and put in your investigation/evidence file. </a:t>
            </a:r>
            <a:endParaRPr/>
          </a:p>
        </p:txBody>
      </p:sp>
      <p:sp>
        <p:nvSpPr>
          <p:cNvPr id="706" name="Google Shape;706;p70"/>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71"/>
          <p:cNvSpPr txBox="1">
            <a:spLocks noGrp="1"/>
          </p:cNvSpPr>
          <p:nvPr>
            <p:ph type="title"/>
          </p:nvPr>
        </p:nvSpPr>
        <p:spPr>
          <a:xfrm>
            <a:off x="1927274" y="365125"/>
            <a:ext cx="942652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Calibri"/>
              <a:buNone/>
            </a:pPr>
            <a:r>
              <a:rPr lang="en-US" b="1">
                <a:solidFill>
                  <a:srgbClr val="00B0F0"/>
                </a:solidFill>
              </a:rPr>
              <a:t>Access to Resources-Examples…</a:t>
            </a:r>
            <a:endParaRPr b="1">
              <a:solidFill>
                <a:srgbClr val="00B0F0"/>
              </a:solidFill>
            </a:endParaRPr>
          </a:p>
        </p:txBody>
      </p:sp>
      <p:sp>
        <p:nvSpPr>
          <p:cNvPr id="712" name="Google Shape;712;p71"/>
          <p:cNvSpPr txBox="1">
            <a:spLocks noGrp="1"/>
          </p:cNvSpPr>
          <p:nvPr>
            <p:ph idx="1"/>
          </p:nvPr>
        </p:nvSpPr>
        <p:spPr>
          <a:xfrm>
            <a:off x="2208628" y="1825625"/>
            <a:ext cx="740539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t>Student stops coming to school.***</a:t>
            </a:r>
            <a:endParaRPr/>
          </a:p>
          <a:p>
            <a:pPr marL="228600" lvl="0" indent="-228600" algn="l" rtl="0">
              <a:lnSpc>
                <a:spcPct val="90000"/>
              </a:lnSpc>
              <a:spcBef>
                <a:spcPts val="1000"/>
              </a:spcBef>
              <a:spcAft>
                <a:spcPts val="0"/>
              </a:spcAft>
              <a:buClr>
                <a:schemeClr val="dk1"/>
              </a:buClr>
              <a:buSzPts val="2000"/>
              <a:buChar char="•"/>
            </a:pPr>
            <a:r>
              <a:rPr lang="en-US" sz="2000"/>
              <a:t>Student avoids a class where harassment occurs.</a:t>
            </a:r>
            <a:endParaRPr/>
          </a:p>
          <a:p>
            <a:pPr marL="228600" lvl="0" indent="-228600" algn="l" rtl="0">
              <a:lnSpc>
                <a:spcPct val="90000"/>
              </a:lnSpc>
              <a:spcBef>
                <a:spcPts val="1000"/>
              </a:spcBef>
              <a:spcAft>
                <a:spcPts val="0"/>
              </a:spcAft>
              <a:buClr>
                <a:schemeClr val="dk1"/>
              </a:buClr>
              <a:buSzPts val="2000"/>
              <a:buChar char="•"/>
            </a:pPr>
            <a:r>
              <a:rPr lang="en-US" sz="2000"/>
              <a:t>Student does not use a library where harassment occurs.</a:t>
            </a:r>
            <a:endParaRPr/>
          </a:p>
          <a:p>
            <a:pPr marL="228600" lvl="0" indent="-10160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 If a student stops coming to school a standard inquiry should be – from an administrator to the family – “is there anything going on with any of the other kids at school that you’d like us to know about or look into??” Even the “upset tummy” issue could really be a lurking harassment/bullying issue…</a:t>
            </a:r>
            <a:endParaRPr/>
          </a:p>
          <a:p>
            <a:pPr marL="228600" lvl="0" indent="-50800" algn="l" rtl="0">
              <a:lnSpc>
                <a:spcPct val="90000"/>
              </a:lnSpc>
              <a:spcBef>
                <a:spcPts val="1000"/>
              </a:spcBef>
              <a:spcAft>
                <a:spcPts val="0"/>
              </a:spcAft>
              <a:buClr>
                <a:schemeClr val="dk1"/>
              </a:buClr>
              <a:buSzPts val="2800"/>
              <a:buNone/>
            </a:pPr>
            <a:endParaRPr/>
          </a:p>
        </p:txBody>
      </p:sp>
      <p:sp>
        <p:nvSpPr>
          <p:cNvPr id="713" name="Google Shape;713;p71"/>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72"/>
          <p:cNvSpPr txBox="1">
            <a:spLocks noGrp="1"/>
          </p:cNvSpPr>
          <p:nvPr>
            <p:ph type="title"/>
          </p:nvPr>
        </p:nvSpPr>
        <p:spPr>
          <a:xfrm>
            <a:off x="1913206" y="365125"/>
            <a:ext cx="78033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Calibri"/>
              <a:buNone/>
            </a:pPr>
            <a:r>
              <a:rPr lang="en-US" sz="3600" b="1">
                <a:solidFill>
                  <a:srgbClr val="00B0F0"/>
                </a:solidFill>
              </a:rPr>
              <a:t>Or “creating an objectively intimidating, hostile OR offensive environment.”</a:t>
            </a:r>
            <a:endParaRPr sz="3600" b="1">
              <a:solidFill>
                <a:srgbClr val="00B0F0"/>
              </a:solidFill>
            </a:endParaRPr>
          </a:p>
        </p:txBody>
      </p:sp>
      <p:sp>
        <p:nvSpPr>
          <p:cNvPr id="719" name="Google Shape;719;p72"/>
          <p:cNvSpPr txBox="1">
            <a:spLocks noGrp="1"/>
          </p:cNvSpPr>
          <p:nvPr>
            <p:ph idx="1"/>
          </p:nvPr>
        </p:nvSpPr>
        <p:spPr>
          <a:xfrm>
            <a:off x="1645920" y="1825625"/>
            <a:ext cx="836120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This impact is assessed based on an </a:t>
            </a:r>
            <a:r>
              <a:rPr lang="en-US" sz="2400" b="1"/>
              <a:t>objective person situated as that the victim/target</a:t>
            </a:r>
            <a:r>
              <a:rPr lang="en-US" sz="2400"/>
              <a:t> experiencing ONE of the  following three options:</a:t>
            </a:r>
            <a:endParaRPr/>
          </a:p>
          <a:p>
            <a:pPr marL="0" lvl="0" indent="0" algn="l" rtl="0">
              <a:lnSpc>
                <a:spcPct val="90000"/>
              </a:lnSpc>
              <a:spcBef>
                <a:spcPts val="1000"/>
              </a:spcBef>
              <a:spcAft>
                <a:spcPts val="0"/>
              </a:spcAft>
              <a:buClr>
                <a:schemeClr val="dk1"/>
              </a:buClr>
              <a:buSzPts val="2400"/>
              <a:buNone/>
            </a:pPr>
            <a:r>
              <a:rPr lang="en-US" sz="2400"/>
              <a:t>	&gt; An intimidating environment; OR</a:t>
            </a:r>
            <a:endParaRPr/>
          </a:p>
          <a:p>
            <a:pPr marL="0" lvl="0" indent="0" algn="l" rtl="0">
              <a:lnSpc>
                <a:spcPct val="90000"/>
              </a:lnSpc>
              <a:spcBef>
                <a:spcPts val="1000"/>
              </a:spcBef>
              <a:spcAft>
                <a:spcPts val="0"/>
              </a:spcAft>
              <a:buClr>
                <a:schemeClr val="dk1"/>
              </a:buClr>
              <a:buSzPts val="2400"/>
              <a:buNone/>
            </a:pPr>
            <a:r>
              <a:rPr lang="en-US" sz="2400"/>
              <a:t>	&gt; A hostile environment; OR</a:t>
            </a:r>
            <a:endParaRPr/>
          </a:p>
          <a:p>
            <a:pPr marL="0" lvl="0" indent="0" algn="l" rtl="0">
              <a:lnSpc>
                <a:spcPct val="90000"/>
              </a:lnSpc>
              <a:spcBef>
                <a:spcPts val="1000"/>
              </a:spcBef>
              <a:spcAft>
                <a:spcPts val="0"/>
              </a:spcAft>
              <a:buClr>
                <a:schemeClr val="dk1"/>
              </a:buClr>
              <a:buSzPts val="2400"/>
              <a:buNone/>
            </a:pPr>
            <a:r>
              <a:rPr lang="en-US" sz="2400"/>
              <a:t>	&gt; An offensive environment.</a:t>
            </a:r>
            <a:endParaRPr/>
          </a:p>
        </p:txBody>
      </p:sp>
      <p:sp>
        <p:nvSpPr>
          <p:cNvPr id="720" name="Google Shape;720;p72"/>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73"/>
          <p:cNvSpPr txBox="1">
            <a:spLocks noGrp="1"/>
          </p:cNvSpPr>
          <p:nvPr>
            <p:ph type="title"/>
          </p:nvPr>
        </p:nvSpPr>
        <p:spPr>
          <a:xfrm>
            <a:off x="2801556" y="644827"/>
            <a:ext cx="8596668" cy="6425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Calibri"/>
              <a:buNone/>
            </a:pPr>
            <a:r>
              <a:rPr lang="en-US" sz="3959" b="1"/>
              <a:t>Racial Harassment </a:t>
            </a:r>
            <a:endParaRPr sz="3959" b="1"/>
          </a:p>
        </p:txBody>
      </p:sp>
      <p:sp>
        <p:nvSpPr>
          <p:cNvPr id="726" name="Google Shape;726;p73"/>
          <p:cNvSpPr txBox="1">
            <a:spLocks noGrp="1"/>
          </p:cNvSpPr>
          <p:nvPr>
            <p:ph idx="1"/>
          </p:nvPr>
        </p:nvSpPr>
        <p:spPr>
          <a:xfrm>
            <a:off x="1702191" y="1587677"/>
            <a:ext cx="8830172" cy="38686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sz="2800" dirty="0"/>
              <a:t> conduct directed at the characteristics of a student’s or a student’s family members actual or perceived race or color, and includes the use of epithets, stereotypes, racial slurs, comments, insults, derogatory remarks, gestures, threats, graffiti, display or circulation of written or visual material, and taunts on manner of speech and negative references to cultural customs.</a:t>
            </a:r>
            <a:endParaRPr dirty="0"/>
          </a:p>
          <a:p>
            <a:pPr marL="0" lvl="0" indent="0">
              <a:buClr>
                <a:schemeClr val="dk1"/>
              </a:buClr>
              <a:buSzPts val="2800"/>
              <a:buNone/>
            </a:pPr>
            <a:r>
              <a:rPr lang="en-US" sz="2800" dirty="0"/>
              <a:t>HHB POLICY Part IV.G(2).(Definitions).</a:t>
            </a:r>
            <a:endParaRPr dirty="0"/>
          </a:p>
          <a:p>
            <a:pPr marL="0" lvl="0" indent="0" algn="l" rtl="0">
              <a:lnSpc>
                <a:spcPct val="90000"/>
              </a:lnSpc>
              <a:spcBef>
                <a:spcPts val="1000"/>
              </a:spcBef>
              <a:spcAft>
                <a:spcPts val="0"/>
              </a:spcAft>
              <a:buClr>
                <a:schemeClr val="dk1"/>
              </a:buClr>
              <a:buSzPts val="2800"/>
              <a:buNone/>
            </a:pPr>
            <a:endParaRPr sz="2800" dirty="0"/>
          </a:p>
          <a:p>
            <a:pPr marL="0" lvl="0" indent="0" algn="l" rtl="0">
              <a:lnSpc>
                <a:spcPct val="90000"/>
              </a:lnSpc>
              <a:spcBef>
                <a:spcPts val="1000"/>
              </a:spcBef>
              <a:spcAft>
                <a:spcPts val="0"/>
              </a:spcAft>
              <a:buClr>
                <a:schemeClr val="dk1"/>
              </a:buClr>
              <a:buSzPts val="2800"/>
              <a:buNone/>
            </a:pPr>
            <a:endParaRPr sz="2800" dirty="0"/>
          </a:p>
        </p:txBody>
      </p:sp>
      <p:sp>
        <p:nvSpPr>
          <p:cNvPr id="727" name="Google Shape;727;p73"/>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8"/>
          <p:cNvSpPr txBox="1">
            <a:spLocks noGrp="1"/>
          </p:cNvSpPr>
          <p:nvPr>
            <p:ph type="title"/>
          </p:nvPr>
        </p:nvSpPr>
        <p:spPr>
          <a:xfrm>
            <a:off x="2110154" y="365125"/>
            <a:ext cx="924364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Harassment of Members of (Other) </a:t>
            </a:r>
            <a:br>
              <a:rPr lang="en-US"/>
            </a:br>
            <a:r>
              <a:rPr lang="en-US"/>
              <a:t>Protected Categories</a:t>
            </a:r>
            <a:endParaRPr/>
          </a:p>
        </p:txBody>
      </p:sp>
      <p:sp>
        <p:nvSpPr>
          <p:cNvPr id="772" name="Google Shape;772;p78"/>
          <p:cNvSpPr txBox="1">
            <a:spLocks noGrp="1"/>
          </p:cNvSpPr>
          <p:nvPr>
            <p:ph idx="1"/>
          </p:nvPr>
        </p:nvSpPr>
        <p:spPr>
          <a:xfrm>
            <a:off x="2363372" y="1825625"/>
            <a:ext cx="7763394"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2800"/>
              <a:buNone/>
            </a:pPr>
            <a:r>
              <a:rPr lang="en-US" dirty="0"/>
              <a:t>…means conduct directed at the characteristics of a student’s or a student’s family member’s actual or perceived creed, national origin, marital status, disability, sex, sexual orientation, or gender identity and includes the use of  epithets, stereotypes, slurs, comments, insults, derogatory remarks, gestures, threats, graffiti, display, or circulation of written or visual material, taunts on manner of speech, and negative references to customs related to any of these protected categories.</a:t>
            </a:r>
            <a:endParaRPr dirty="0"/>
          </a:p>
          <a:p>
            <a:pPr marL="0" lvl="0" indent="0" algn="l" rtl="0">
              <a:lnSpc>
                <a:spcPct val="80000"/>
              </a:lnSpc>
              <a:spcBef>
                <a:spcPts val="1000"/>
              </a:spcBef>
              <a:spcAft>
                <a:spcPts val="0"/>
              </a:spcAft>
              <a:buClr>
                <a:schemeClr val="dk1"/>
              </a:buClr>
              <a:buSzPts val="2800"/>
              <a:buNone/>
            </a:pPr>
            <a:endParaRPr dirty="0"/>
          </a:p>
          <a:p>
            <a:pPr marL="0" lvl="0" indent="0">
              <a:lnSpc>
                <a:spcPct val="80000"/>
              </a:lnSpc>
              <a:buClr>
                <a:schemeClr val="dk1"/>
              </a:buClr>
              <a:buSzPts val="2800"/>
              <a:buNone/>
            </a:pPr>
            <a:r>
              <a:rPr lang="en-US" dirty="0"/>
              <a:t>HHB Policy Part IV.G(3).(Definitions).</a:t>
            </a:r>
            <a:endParaRPr dirty="0"/>
          </a:p>
          <a:p>
            <a:pPr marL="0" lvl="0" indent="0" algn="l" rtl="0">
              <a:lnSpc>
                <a:spcPct val="80000"/>
              </a:lnSpc>
              <a:spcBef>
                <a:spcPts val="1000"/>
              </a:spcBef>
              <a:spcAft>
                <a:spcPts val="0"/>
              </a:spcAft>
              <a:buClr>
                <a:schemeClr val="dk1"/>
              </a:buClr>
              <a:buSzPts val="2800"/>
              <a:buNone/>
            </a:pPr>
            <a:endParaRPr dirty="0"/>
          </a:p>
        </p:txBody>
      </p:sp>
      <p:sp>
        <p:nvSpPr>
          <p:cNvPr id="773" name="Google Shape;773;p78"/>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1113068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75"/>
          <p:cNvSpPr txBox="1">
            <a:spLocks noGrp="1"/>
          </p:cNvSpPr>
          <p:nvPr>
            <p:ph type="title"/>
          </p:nvPr>
        </p:nvSpPr>
        <p:spPr>
          <a:xfrm>
            <a:off x="1645918" y="-182880"/>
            <a:ext cx="9608235" cy="818606"/>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sz="3600" dirty="0"/>
              <a:t>Investigation Phase: Harassment Slide 1 of 2 </a:t>
            </a:r>
            <a:r>
              <a:rPr lang="en-US" sz="3600" dirty="0">
                <a:solidFill>
                  <a:srgbClr val="D663D2"/>
                </a:solidFill>
              </a:rPr>
              <a:t>NEW!</a:t>
            </a:r>
            <a:endParaRPr sz="3600" dirty="0">
              <a:solidFill>
                <a:srgbClr val="D663D2"/>
              </a:solidFill>
            </a:endParaRPr>
          </a:p>
        </p:txBody>
      </p:sp>
      <p:sp>
        <p:nvSpPr>
          <p:cNvPr id="751" name="Google Shape;751;p75"/>
          <p:cNvSpPr txBox="1">
            <a:spLocks noGrp="1"/>
          </p:cNvSpPr>
          <p:nvPr>
            <p:ph idx="1"/>
          </p:nvPr>
        </p:nvSpPr>
        <p:spPr>
          <a:xfrm>
            <a:off x="218365" y="635726"/>
            <a:ext cx="11767310" cy="5694736"/>
          </a:xfrm>
          <a:prstGeom prst="rect">
            <a:avLst/>
          </a:prstGeom>
          <a:noFill/>
          <a:ln>
            <a:noFill/>
          </a:ln>
        </p:spPr>
        <p:txBody>
          <a:bodyPr spcFirstLastPara="1" wrap="square" lIns="91425" tIns="45700" rIns="91425" bIns="45700" anchor="t" anchorCtr="0">
            <a:normAutofit/>
          </a:bodyPr>
          <a:lstStyle/>
          <a:p>
            <a:pPr marL="114300" lvl="0" indent="0">
              <a:lnSpc>
                <a:spcPct val="80000"/>
              </a:lnSpc>
              <a:spcBef>
                <a:spcPts val="320"/>
              </a:spcBef>
              <a:buSzPts val="2320"/>
              <a:buNone/>
            </a:pPr>
            <a:r>
              <a:rPr lang="en-US" sz="2000" b="1" dirty="0"/>
              <a:t>INVESTIGATOR INSTRUCTIONS: </a:t>
            </a:r>
            <a:r>
              <a:rPr lang="en-US" sz="2000" dirty="0"/>
              <a:t>In cases of alleged or suspected HARASSMENT, interview questions and any reviews of documentary evidence should focus on and examine whether a RESPONDENT STUDENT or ADULT ‘s </a:t>
            </a:r>
            <a:r>
              <a:rPr lang="en-US" sz="2000" dirty="0">
                <a:solidFill>
                  <a:schemeClr val="tx1"/>
                </a:solidFill>
              </a:rPr>
              <a:t>verbal, written, visual or physical conduct, </a:t>
            </a:r>
            <a:r>
              <a:rPr lang="en-US" sz="2000" dirty="0"/>
              <a:t>including any incident conducted by electronic means, MIGHT HAVE BEEN:</a:t>
            </a:r>
          </a:p>
          <a:p>
            <a:pPr marL="114300" lvl="0" indent="0">
              <a:lnSpc>
                <a:spcPct val="80000"/>
              </a:lnSpc>
              <a:spcBef>
                <a:spcPts val="320"/>
              </a:spcBef>
              <a:buSzPts val="2320"/>
              <a:buNone/>
            </a:pPr>
            <a:endParaRPr lang="en-US" sz="1375" dirty="0"/>
          </a:p>
          <a:p>
            <a:pPr marL="114300" lvl="0" indent="0">
              <a:lnSpc>
                <a:spcPct val="80000"/>
              </a:lnSpc>
              <a:spcBef>
                <a:spcPts val="320"/>
              </a:spcBef>
              <a:buSzPts val="2320"/>
              <a:buNone/>
            </a:pPr>
            <a:r>
              <a:rPr lang="en-US" sz="1800" dirty="0"/>
              <a:t> (a) </a:t>
            </a:r>
            <a:r>
              <a:rPr lang="en-US" sz="1800" b="1" dirty="0"/>
              <a:t>based on OR motivated </a:t>
            </a:r>
            <a:r>
              <a:rPr lang="en-US" sz="1800" dirty="0"/>
              <a:t>by the (targeted/victim</a:t>
            </a:r>
            <a:r>
              <a:rPr lang="en-US" sz="1800" dirty="0">
                <a:solidFill>
                  <a:schemeClr val="tx1"/>
                </a:solidFill>
              </a:rPr>
              <a:t>) </a:t>
            </a:r>
            <a:r>
              <a:rPr lang="en-US" sz="1800" b="1" dirty="0">
                <a:solidFill>
                  <a:schemeClr val="tx1"/>
                </a:solidFill>
              </a:rPr>
              <a:t>Student’s actual </a:t>
            </a:r>
            <a:r>
              <a:rPr lang="en-US" sz="1800" dirty="0">
                <a:solidFill>
                  <a:schemeClr val="tx1"/>
                </a:solidFill>
              </a:rPr>
              <a:t>(CIRCLE ALL THAT </a:t>
            </a:r>
            <a:r>
              <a:rPr lang="en-US" sz="1800" b="1" dirty="0">
                <a:solidFill>
                  <a:schemeClr val="tx1"/>
                </a:solidFill>
              </a:rPr>
              <a:t>APPLY) Race, Creed, Color, </a:t>
            </a:r>
            <a:r>
              <a:rPr lang="en-US" sz="1800" dirty="0">
                <a:solidFill>
                  <a:schemeClr val="tx1"/>
                </a:solidFill>
              </a:rPr>
              <a:t>National Origin, Marital Status, Disability, Sex, Sexual Orientation, or Gender Identity?</a:t>
            </a:r>
          </a:p>
          <a:p>
            <a:pPr marL="114300" lvl="0" indent="0">
              <a:lnSpc>
                <a:spcPct val="80000"/>
              </a:lnSpc>
              <a:spcBef>
                <a:spcPts val="320"/>
              </a:spcBef>
              <a:buSzPts val="2320"/>
              <a:buNone/>
            </a:pPr>
            <a:endParaRPr sz="1800" dirty="0">
              <a:solidFill>
                <a:schemeClr val="tx1"/>
              </a:solidFill>
            </a:endParaRPr>
          </a:p>
          <a:p>
            <a:pPr marL="114300" lvl="0" indent="0" algn="l" rtl="0">
              <a:lnSpc>
                <a:spcPct val="80000"/>
              </a:lnSpc>
              <a:spcBef>
                <a:spcPts val="900"/>
              </a:spcBef>
              <a:spcAft>
                <a:spcPts val="0"/>
              </a:spcAft>
              <a:buSzPts val="1994"/>
              <a:buNone/>
            </a:pPr>
            <a:r>
              <a:rPr lang="en-US" sz="1800" dirty="0">
                <a:solidFill>
                  <a:schemeClr val="tx1"/>
                </a:solidFill>
              </a:rPr>
              <a:t> (b) </a:t>
            </a:r>
            <a:r>
              <a:rPr lang="en-US" sz="1800" b="1" dirty="0">
                <a:solidFill>
                  <a:schemeClr val="tx1"/>
                </a:solidFill>
              </a:rPr>
              <a:t>based on OR motivated </a:t>
            </a:r>
            <a:r>
              <a:rPr lang="en-US" sz="1800" dirty="0">
                <a:solidFill>
                  <a:schemeClr val="tx1"/>
                </a:solidFill>
              </a:rPr>
              <a:t>by the (targeted/victim) </a:t>
            </a:r>
            <a:r>
              <a:rPr lang="en-US" sz="1800" b="1" dirty="0">
                <a:solidFill>
                  <a:schemeClr val="tx1"/>
                </a:solidFill>
              </a:rPr>
              <a:t>Student’s perceived </a:t>
            </a:r>
            <a:r>
              <a:rPr lang="en-US" sz="1800" dirty="0">
                <a:solidFill>
                  <a:schemeClr val="tx1"/>
                </a:solidFill>
              </a:rPr>
              <a:t>(CIRCLE ALL THAT APPLY) Race, Creed, 	Color, National Origin, Marital Status, Disability, Sex, Sexual Orientation, or Gender Identity ? </a:t>
            </a:r>
          </a:p>
          <a:p>
            <a:pPr marL="114300" lvl="0" indent="0" algn="l" rtl="0">
              <a:lnSpc>
                <a:spcPct val="80000"/>
              </a:lnSpc>
              <a:spcBef>
                <a:spcPts val="900"/>
              </a:spcBef>
              <a:spcAft>
                <a:spcPts val="0"/>
              </a:spcAft>
              <a:buSzPts val="1994"/>
              <a:buNone/>
            </a:pPr>
            <a:endParaRPr sz="1800" dirty="0">
              <a:solidFill>
                <a:schemeClr val="tx1"/>
              </a:solidFill>
            </a:endParaRPr>
          </a:p>
          <a:p>
            <a:pPr marL="114300" lvl="0" indent="0" algn="l" rtl="0">
              <a:lnSpc>
                <a:spcPct val="80000"/>
              </a:lnSpc>
              <a:spcBef>
                <a:spcPts val="875"/>
              </a:spcBef>
              <a:spcAft>
                <a:spcPts val="0"/>
              </a:spcAft>
              <a:buSzPts val="1994"/>
              <a:buNone/>
            </a:pPr>
            <a:r>
              <a:rPr lang="en-US" sz="1800" dirty="0">
                <a:solidFill>
                  <a:schemeClr val="tx1"/>
                </a:solidFill>
              </a:rPr>
              <a:t> (c) </a:t>
            </a:r>
            <a:r>
              <a:rPr lang="en-US" sz="1800" b="1" dirty="0">
                <a:solidFill>
                  <a:schemeClr val="tx1"/>
                </a:solidFill>
              </a:rPr>
              <a:t>based on OR motivated </a:t>
            </a:r>
            <a:r>
              <a:rPr lang="en-US" sz="1800" dirty="0">
                <a:solidFill>
                  <a:schemeClr val="tx1"/>
                </a:solidFill>
              </a:rPr>
              <a:t>by the (targeted/victim) </a:t>
            </a:r>
            <a:r>
              <a:rPr lang="en-US" sz="1800" b="1" dirty="0">
                <a:solidFill>
                  <a:schemeClr val="tx1"/>
                </a:solidFill>
              </a:rPr>
              <a:t>Student Family Member’s actual </a:t>
            </a:r>
            <a:r>
              <a:rPr lang="en-US" sz="1800" dirty="0">
                <a:solidFill>
                  <a:schemeClr val="tx1"/>
                </a:solidFill>
              </a:rPr>
              <a:t>(CIRCLE ALL THAT APPLY) Race, 	Creed, Color, National Origin, Marital Status, Disability, Sex, Sexual Orientation, or Gender Identity ? </a:t>
            </a:r>
          </a:p>
          <a:p>
            <a:pPr marL="114300" lvl="0" indent="0" algn="l" rtl="0">
              <a:lnSpc>
                <a:spcPct val="80000"/>
              </a:lnSpc>
              <a:spcBef>
                <a:spcPts val="875"/>
              </a:spcBef>
              <a:spcAft>
                <a:spcPts val="0"/>
              </a:spcAft>
              <a:buSzPts val="1994"/>
              <a:buNone/>
            </a:pPr>
            <a:endParaRPr sz="1800" dirty="0">
              <a:solidFill>
                <a:schemeClr val="tx1"/>
              </a:solidFill>
            </a:endParaRPr>
          </a:p>
          <a:p>
            <a:pPr marL="114300" lvl="0" indent="0" algn="l" rtl="0">
              <a:lnSpc>
                <a:spcPct val="80000"/>
              </a:lnSpc>
              <a:spcBef>
                <a:spcPts val="875"/>
              </a:spcBef>
              <a:spcAft>
                <a:spcPts val="0"/>
              </a:spcAft>
              <a:buSzPts val="1994"/>
              <a:buNone/>
            </a:pPr>
            <a:r>
              <a:rPr lang="en-US" sz="1800" u="sng" dirty="0">
                <a:solidFill>
                  <a:schemeClr val="tx1"/>
                </a:solidFill>
              </a:rPr>
              <a:t> </a:t>
            </a:r>
            <a:r>
              <a:rPr lang="en-US" sz="1800" dirty="0">
                <a:solidFill>
                  <a:schemeClr val="tx1"/>
                </a:solidFill>
              </a:rPr>
              <a:t>(d) </a:t>
            </a:r>
            <a:r>
              <a:rPr lang="en-US" sz="1800" b="1" dirty="0">
                <a:solidFill>
                  <a:schemeClr val="tx1"/>
                </a:solidFill>
              </a:rPr>
              <a:t>based on OR motivated </a:t>
            </a:r>
            <a:r>
              <a:rPr lang="en-US" sz="1800" dirty="0">
                <a:solidFill>
                  <a:schemeClr val="tx1"/>
                </a:solidFill>
              </a:rPr>
              <a:t>by the (targeted/victim) </a:t>
            </a:r>
            <a:r>
              <a:rPr lang="en-US" sz="1800" b="1" dirty="0">
                <a:solidFill>
                  <a:schemeClr val="tx1"/>
                </a:solidFill>
              </a:rPr>
              <a:t>Student’s Family Member’s perceived </a:t>
            </a:r>
            <a:r>
              <a:rPr lang="en-US" sz="1800" dirty="0">
                <a:solidFill>
                  <a:schemeClr val="tx1"/>
                </a:solidFill>
              </a:rPr>
              <a:t>(CIRCLE ALL THAT APPLY) Race, Creed, Color, National Origin, Marital Status, Disability, Sex, Sexual Orientation, or Gender Identity ? </a:t>
            </a:r>
            <a:endParaRPr sz="1800" dirty="0">
              <a:solidFill>
                <a:schemeClr val="tx1"/>
              </a:solidFill>
            </a:endParaRPr>
          </a:p>
          <a:p>
            <a:pPr marL="114300" lvl="0" indent="0" algn="l" rtl="0">
              <a:lnSpc>
                <a:spcPct val="80000"/>
              </a:lnSpc>
              <a:spcBef>
                <a:spcPts val="875"/>
              </a:spcBef>
              <a:spcAft>
                <a:spcPts val="0"/>
              </a:spcAft>
              <a:buSzPts val="1994"/>
              <a:buNone/>
            </a:pPr>
            <a:r>
              <a:rPr lang="en-US" sz="1800" dirty="0">
                <a:solidFill>
                  <a:schemeClr val="tx1"/>
                </a:solidFill>
              </a:rPr>
              <a:t>	</a:t>
            </a:r>
            <a:endParaRPr sz="1375" dirty="0"/>
          </a:p>
          <a:p>
            <a:pPr marL="45720" lvl="0" indent="0" algn="l" rtl="0">
              <a:lnSpc>
                <a:spcPct val="80000"/>
              </a:lnSpc>
              <a:spcBef>
                <a:spcPts val="600"/>
              </a:spcBef>
              <a:spcAft>
                <a:spcPts val="0"/>
              </a:spcAft>
              <a:buSzPts val="2800"/>
              <a:buNone/>
            </a:pPr>
            <a:r>
              <a:rPr lang="en-US" sz="500" b="1" dirty="0"/>
              <a:t>  </a:t>
            </a:r>
            <a:endParaRPr sz="500" b="1" dirty="0"/>
          </a:p>
          <a:p>
            <a:pPr marL="45720" lvl="0" indent="0" algn="l" rtl="0">
              <a:lnSpc>
                <a:spcPct val="80000"/>
              </a:lnSpc>
              <a:spcBef>
                <a:spcPts val="600"/>
              </a:spcBef>
              <a:spcAft>
                <a:spcPts val="600"/>
              </a:spcAft>
              <a:buSzPts val="2800"/>
              <a:buNone/>
            </a:pPr>
            <a:endParaRPr sz="500" dirty="0"/>
          </a:p>
        </p:txBody>
      </p:sp>
      <p:sp>
        <p:nvSpPr>
          <p:cNvPr id="752" name="Google Shape;752;p75"/>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10-6-20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TotalTime>
  <Words>4059</Words>
  <Application>Microsoft Office PowerPoint</Application>
  <PresentationFormat>Widescreen</PresentationFormat>
  <Paragraphs>267</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 Light</vt:lpstr>
      <vt:lpstr>Arial</vt:lpstr>
      <vt:lpstr>Calibri</vt:lpstr>
      <vt:lpstr>Corbel</vt:lpstr>
      <vt:lpstr>Office Theme</vt:lpstr>
      <vt:lpstr> HHB Analysis Slides  FOR INVESTIGATOR USE: Evidence Collection Stage-Fall 2020</vt:lpstr>
      <vt:lpstr>INSTRUCTIONS:</vt:lpstr>
      <vt:lpstr>Harassment</vt:lpstr>
      <vt:lpstr>Detracting or Interfering with Student’s Educational Performance</vt:lpstr>
      <vt:lpstr>Access to Resources-Examples…</vt:lpstr>
      <vt:lpstr>Or “creating an objectively intimidating, hostile OR offensive environment.”</vt:lpstr>
      <vt:lpstr>Racial Harassment </vt:lpstr>
      <vt:lpstr>Harassment of Members of (Other)  Protected Categories</vt:lpstr>
      <vt:lpstr>Investigation Phase: Harassment Slide 1 of 2 NEW!</vt:lpstr>
      <vt:lpstr>Investigation Phase: Harassment Slide 2 of 2 NEW! </vt:lpstr>
      <vt:lpstr>VT HHB POLICY Definition of “Sexual Harassment”</vt:lpstr>
      <vt:lpstr>SEXUAL HARASSMENT</vt:lpstr>
      <vt:lpstr>Bullying. VT HHB POLICY IV.A.Definition</vt:lpstr>
      <vt:lpstr>Investigation Phase: Bullying - Slide 1 of 4- NEW! </vt:lpstr>
      <vt:lpstr>Investigation Phase: Bullying Slide 2 of 4 NEW! </vt:lpstr>
      <vt:lpstr>Investigation Phase: Bullying Slide 3 of 4 NEW! </vt:lpstr>
      <vt:lpstr>Investigation Phase: Bullying Slide 4 of 4 NEW! </vt:lpstr>
      <vt:lpstr>Hazing (VT HHB Policy IV.(H.) Definition)</vt:lpstr>
      <vt:lpstr>Investigation Phase – Hazing Slide 1 of 2</vt:lpstr>
      <vt:lpstr>Investigation Phase – Hazing Slide 2 of 2</vt:lpstr>
      <vt:lpstr>Retaliation (Model Policy IV.(L). </vt:lpstr>
      <vt:lpstr>Investigator Phase: Retaliation 1 of 5 NEW!</vt:lpstr>
      <vt:lpstr>Investigator Phase: Retaliation 2 of 5 NEW!</vt:lpstr>
      <vt:lpstr>Investigator Phase: Retaliation 3 of 5 NEW!</vt:lpstr>
      <vt:lpstr>Investigator Phase: Retaliation 4 of 5 NEW!</vt:lpstr>
      <vt:lpstr>Investigator Phase: Retaliation 5 of 5 NEW!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Intake, Acceptance or Declination / Policy Definitions  VSBIT’S VT HHB - SESSION I September 16, 2020</dc:title>
  <dc:creator>Heather Thomas Lynn</dc:creator>
  <cp:lastModifiedBy>Tim Vincent</cp:lastModifiedBy>
  <cp:revision>93</cp:revision>
  <cp:lastPrinted>2020-09-23T17:30:23Z</cp:lastPrinted>
  <dcterms:created xsi:type="dcterms:W3CDTF">2015-09-21T14:52:39Z</dcterms:created>
  <dcterms:modified xsi:type="dcterms:W3CDTF">2020-11-17T13:19:15Z</dcterms:modified>
</cp:coreProperties>
</file>